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9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D3A7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D3A7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D3A7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93264" y="662940"/>
            <a:ext cx="9072880" cy="1007744"/>
          </a:xfrm>
          <a:custGeom>
            <a:avLst/>
            <a:gdLst/>
            <a:ahLst/>
            <a:cxnLst/>
            <a:rect l="l" t="t" r="r" b="b"/>
            <a:pathLst>
              <a:path w="9072880" h="1007744">
                <a:moveTo>
                  <a:pt x="9072372" y="0"/>
                </a:moveTo>
                <a:lnTo>
                  <a:pt x="0" y="0"/>
                </a:lnTo>
                <a:lnTo>
                  <a:pt x="0" y="1007363"/>
                </a:lnTo>
                <a:lnTo>
                  <a:pt x="9072372" y="1007363"/>
                </a:lnTo>
                <a:lnTo>
                  <a:pt x="9072372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93264" y="662940"/>
            <a:ext cx="9072880" cy="1007744"/>
          </a:xfrm>
          <a:custGeom>
            <a:avLst/>
            <a:gdLst/>
            <a:ahLst/>
            <a:cxnLst/>
            <a:rect l="l" t="t" r="r" b="b"/>
            <a:pathLst>
              <a:path w="9072880" h="1007744">
                <a:moveTo>
                  <a:pt x="0" y="1007363"/>
                </a:moveTo>
                <a:lnTo>
                  <a:pt x="9072372" y="1007363"/>
                </a:lnTo>
                <a:lnTo>
                  <a:pt x="9072372" y="0"/>
                </a:lnTo>
                <a:lnTo>
                  <a:pt x="0" y="0"/>
                </a:lnTo>
                <a:lnTo>
                  <a:pt x="0" y="1007363"/>
                </a:lnTo>
                <a:close/>
              </a:path>
            </a:pathLst>
          </a:custGeom>
          <a:ln w="12700">
            <a:solidFill>
              <a:srgbClr val="F1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98599" y="1391869"/>
            <a:ext cx="919480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1D3A7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D81D5D5EF6DD0D961617280CF2C07FB280CD2DD1A638366E146EF7334D1288E10E65606CCAFF5D57F020F85C55E0B44BB39BDF779CBD376FiEo6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09710" cy="6858000"/>
            <a:chOff x="0" y="0"/>
            <a:chExt cx="910971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095499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42060" y="2927604"/>
              <a:ext cx="7867650" cy="0"/>
            </a:xfrm>
            <a:custGeom>
              <a:avLst/>
              <a:gdLst/>
              <a:ahLst/>
              <a:cxnLst/>
              <a:rect l="l" t="t" r="r" b="b"/>
              <a:pathLst>
                <a:path w="7867650">
                  <a:moveTo>
                    <a:pt x="0" y="0"/>
                  </a:moveTo>
                  <a:lnTo>
                    <a:pt x="7867269" y="0"/>
                  </a:lnTo>
                </a:path>
              </a:pathLst>
            </a:custGeom>
            <a:ln w="57150">
              <a:solidFill>
                <a:srgbClr val="2039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2050268" y="0"/>
            <a:ext cx="142240" cy="6858000"/>
          </a:xfrm>
          <a:custGeom>
            <a:avLst/>
            <a:gdLst/>
            <a:ahLst/>
            <a:cxnLst/>
            <a:rect l="l" t="t" r="r" b="b"/>
            <a:pathLst>
              <a:path w="142240" h="6858000">
                <a:moveTo>
                  <a:pt x="0" y="0"/>
                </a:moveTo>
                <a:lnTo>
                  <a:pt x="0" y="6857998"/>
                </a:lnTo>
                <a:lnTo>
                  <a:pt x="141731" y="6857998"/>
                </a:lnTo>
                <a:lnTo>
                  <a:pt x="141731" y="0"/>
                </a:lnTo>
                <a:lnTo>
                  <a:pt x="0" y="0"/>
                </a:lnTo>
                <a:close/>
              </a:path>
            </a:pathLst>
          </a:custGeom>
          <a:solidFill>
            <a:srgbClr val="3468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1394">
              <a:lnSpc>
                <a:spcPct val="100000"/>
              </a:lnSpc>
              <a:spcBef>
                <a:spcPts val="100"/>
              </a:spcBef>
            </a:pPr>
            <a:r>
              <a:rPr spc="120" dirty="0"/>
              <a:t>ОСОБЕННОСТИ</a:t>
            </a:r>
            <a:r>
              <a:rPr spc="-155" dirty="0"/>
              <a:t> </a:t>
            </a:r>
            <a:r>
              <a:rPr spc="110" dirty="0"/>
              <a:t>НОВОГО</a:t>
            </a:r>
            <a:r>
              <a:rPr spc="-150" dirty="0"/>
              <a:t> </a:t>
            </a:r>
            <a:r>
              <a:rPr spc="110" dirty="0"/>
              <a:t>ПОРЯДКА</a:t>
            </a:r>
            <a:r>
              <a:rPr spc="-150" dirty="0"/>
              <a:t> </a:t>
            </a:r>
            <a:r>
              <a:rPr spc="114" dirty="0"/>
              <a:t>ПРОВЕДЕНИЯ</a:t>
            </a:r>
            <a:r>
              <a:rPr spc="-145" dirty="0"/>
              <a:t> </a:t>
            </a:r>
            <a:r>
              <a:rPr spc="65" dirty="0"/>
              <a:t>ГИА</a:t>
            </a:r>
          </a:p>
          <a:p>
            <a:pPr marL="1001394">
              <a:lnSpc>
                <a:spcPct val="100000"/>
              </a:lnSpc>
              <a:spcBef>
                <a:spcPts val="5"/>
              </a:spcBef>
            </a:pPr>
            <a:r>
              <a:rPr spc="135" dirty="0"/>
              <a:t>ПО</a:t>
            </a:r>
            <a:r>
              <a:rPr spc="-155" dirty="0"/>
              <a:t> </a:t>
            </a:r>
            <a:r>
              <a:rPr spc="110" dirty="0"/>
              <a:t>ОБРАЗОВАТЕЛЬНЫМ</a:t>
            </a:r>
            <a:r>
              <a:rPr spc="-160" dirty="0"/>
              <a:t> </a:t>
            </a:r>
            <a:r>
              <a:rPr spc="114" dirty="0"/>
              <a:t>ПРОГРАММАМ</a:t>
            </a:r>
            <a:r>
              <a:rPr spc="-135" dirty="0"/>
              <a:t> </a:t>
            </a:r>
            <a:r>
              <a:rPr spc="145" dirty="0"/>
              <a:t>СПО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57802" y="5281929"/>
            <a:ext cx="7937500" cy="1090295"/>
            <a:chOff x="4257802" y="5281929"/>
            <a:chExt cx="7937500" cy="1090295"/>
          </a:xfrm>
        </p:grpSpPr>
        <p:sp>
          <p:nvSpPr>
            <p:cNvPr id="3" name="object 3"/>
            <p:cNvSpPr/>
            <p:nvPr/>
          </p:nvSpPr>
          <p:spPr>
            <a:xfrm>
              <a:off x="5759196" y="5288279"/>
              <a:ext cx="6430010" cy="1077595"/>
            </a:xfrm>
            <a:custGeom>
              <a:avLst/>
              <a:gdLst/>
              <a:ahLst/>
              <a:cxnLst/>
              <a:rect l="l" t="t" r="r" b="b"/>
              <a:pathLst>
                <a:path w="6430009" h="1077595">
                  <a:moveTo>
                    <a:pt x="6429756" y="0"/>
                  </a:moveTo>
                  <a:lnTo>
                    <a:pt x="0" y="0"/>
                  </a:lnTo>
                  <a:lnTo>
                    <a:pt x="0" y="1077468"/>
                  </a:lnTo>
                  <a:lnTo>
                    <a:pt x="6429756" y="1077468"/>
                  </a:lnTo>
                  <a:lnTo>
                    <a:pt x="642975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759196" y="5288279"/>
              <a:ext cx="6430010" cy="1077595"/>
            </a:xfrm>
            <a:custGeom>
              <a:avLst/>
              <a:gdLst/>
              <a:ahLst/>
              <a:cxnLst/>
              <a:rect l="l" t="t" r="r" b="b"/>
              <a:pathLst>
                <a:path w="6430009" h="1077595">
                  <a:moveTo>
                    <a:pt x="0" y="1077468"/>
                  </a:moveTo>
                  <a:lnTo>
                    <a:pt x="6429756" y="1077468"/>
                  </a:lnTo>
                  <a:lnTo>
                    <a:pt x="6429756" y="0"/>
                  </a:lnTo>
                  <a:lnTo>
                    <a:pt x="0" y="0"/>
                  </a:lnTo>
                  <a:lnTo>
                    <a:pt x="0" y="1077468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64152" y="5288279"/>
              <a:ext cx="1495425" cy="1071880"/>
            </a:xfrm>
            <a:custGeom>
              <a:avLst/>
              <a:gdLst/>
              <a:ahLst/>
              <a:cxnLst/>
              <a:rect l="l" t="t" r="r" b="b"/>
              <a:pathLst>
                <a:path w="1495425" h="1071879">
                  <a:moveTo>
                    <a:pt x="1495044" y="0"/>
                  </a:moveTo>
                  <a:lnTo>
                    <a:pt x="0" y="535686"/>
                  </a:lnTo>
                  <a:lnTo>
                    <a:pt x="1495044" y="1071372"/>
                  </a:lnTo>
                  <a:lnTo>
                    <a:pt x="1495044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64152" y="5288279"/>
              <a:ext cx="1495425" cy="1071880"/>
            </a:xfrm>
            <a:custGeom>
              <a:avLst/>
              <a:gdLst/>
              <a:ahLst/>
              <a:cxnLst/>
              <a:rect l="l" t="t" r="r" b="b"/>
              <a:pathLst>
                <a:path w="1495425" h="1071879">
                  <a:moveTo>
                    <a:pt x="1495044" y="1071372"/>
                  </a:moveTo>
                  <a:lnTo>
                    <a:pt x="0" y="535686"/>
                  </a:lnTo>
                  <a:lnTo>
                    <a:pt x="1495044" y="0"/>
                  </a:lnTo>
                  <a:lnTo>
                    <a:pt x="1495044" y="1071372"/>
                  </a:lnTo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088894" y="3968241"/>
            <a:ext cx="9106535" cy="925830"/>
            <a:chOff x="3088894" y="3968241"/>
            <a:chExt cx="9106535" cy="925830"/>
          </a:xfrm>
        </p:grpSpPr>
        <p:sp>
          <p:nvSpPr>
            <p:cNvPr id="8" name="object 8"/>
            <p:cNvSpPr/>
            <p:nvPr/>
          </p:nvSpPr>
          <p:spPr>
            <a:xfrm>
              <a:off x="4504944" y="3974591"/>
              <a:ext cx="7684134" cy="913130"/>
            </a:xfrm>
            <a:custGeom>
              <a:avLst/>
              <a:gdLst/>
              <a:ahLst/>
              <a:cxnLst/>
              <a:rect l="l" t="t" r="r" b="b"/>
              <a:pathLst>
                <a:path w="7684134" h="913129">
                  <a:moveTo>
                    <a:pt x="7684008" y="0"/>
                  </a:moveTo>
                  <a:lnTo>
                    <a:pt x="0" y="0"/>
                  </a:lnTo>
                  <a:lnTo>
                    <a:pt x="0" y="912875"/>
                  </a:lnTo>
                  <a:lnTo>
                    <a:pt x="7684008" y="912875"/>
                  </a:lnTo>
                  <a:lnTo>
                    <a:pt x="768400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04944" y="3974591"/>
              <a:ext cx="7684134" cy="913130"/>
            </a:xfrm>
            <a:custGeom>
              <a:avLst/>
              <a:gdLst/>
              <a:ahLst/>
              <a:cxnLst/>
              <a:rect l="l" t="t" r="r" b="b"/>
              <a:pathLst>
                <a:path w="7684134" h="913129">
                  <a:moveTo>
                    <a:pt x="0" y="912875"/>
                  </a:moveTo>
                  <a:lnTo>
                    <a:pt x="7684008" y="912875"/>
                  </a:lnTo>
                  <a:lnTo>
                    <a:pt x="7684008" y="0"/>
                  </a:lnTo>
                  <a:lnTo>
                    <a:pt x="0" y="0"/>
                  </a:lnTo>
                  <a:lnTo>
                    <a:pt x="0" y="912875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95244" y="3974591"/>
              <a:ext cx="1409700" cy="913130"/>
            </a:xfrm>
            <a:custGeom>
              <a:avLst/>
              <a:gdLst/>
              <a:ahLst/>
              <a:cxnLst/>
              <a:rect l="l" t="t" r="r" b="b"/>
              <a:pathLst>
                <a:path w="1409700" h="913129">
                  <a:moveTo>
                    <a:pt x="1409700" y="0"/>
                  </a:moveTo>
                  <a:lnTo>
                    <a:pt x="0" y="456437"/>
                  </a:lnTo>
                  <a:lnTo>
                    <a:pt x="1409700" y="912875"/>
                  </a:lnTo>
                  <a:lnTo>
                    <a:pt x="140970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95244" y="3974591"/>
              <a:ext cx="1409700" cy="913130"/>
            </a:xfrm>
            <a:custGeom>
              <a:avLst/>
              <a:gdLst/>
              <a:ahLst/>
              <a:cxnLst/>
              <a:rect l="l" t="t" r="r" b="b"/>
              <a:pathLst>
                <a:path w="1409700" h="913129">
                  <a:moveTo>
                    <a:pt x="1409700" y="912875"/>
                  </a:moveTo>
                  <a:lnTo>
                    <a:pt x="0" y="456437"/>
                  </a:lnTo>
                  <a:lnTo>
                    <a:pt x="1409700" y="0"/>
                  </a:lnTo>
                  <a:lnTo>
                    <a:pt x="1409700" y="912875"/>
                  </a:lnTo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916938" y="2424429"/>
            <a:ext cx="10281920" cy="947419"/>
            <a:chOff x="1916938" y="2424429"/>
            <a:chExt cx="10281920" cy="947419"/>
          </a:xfrm>
        </p:grpSpPr>
        <p:sp>
          <p:nvSpPr>
            <p:cNvPr id="13" name="object 13"/>
            <p:cNvSpPr/>
            <p:nvPr/>
          </p:nvSpPr>
          <p:spPr>
            <a:xfrm>
              <a:off x="3323844" y="2430779"/>
              <a:ext cx="8868410" cy="934719"/>
            </a:xfrm>
            <a:custGeom>
              <a:avLst/>
              <a:gdLst/>
              <a:ahLst/>
              <a:cxnLst/>
              <a:rect l="l" t="t" r="r" b="b"/>
              <a:pathLst>
                <a:path w="8868410" h="934720">
                  <a:moveTo>
                    <a:pt x="8868156" y="0"/>
                  </a:moveTo>
                  <a:lnTo>
                    <a:pt x="0" y="0"/>
                  </a:lnTo>
                  <a:lnTo>
                    <a:pt x="0" y="934212"/>
                  </a:lnTo>
                  <a:lnTo>
                    <a:pt x="8868156" y="934212"/>
                  </a:lnTo>
                  <a:lnTo>
                    <a:pt x="886815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323844" y="2430779"/>
              <a:ext cx="8868410" cy="934719"/>
            </a:xfrm>
            <a:custGeom>
              <a:avLst/>
              <a:gdLst/>
              <a:ahLst/>
              <a:cxnLst/>
              <a:rect l="l" t="t" r="r" b="b"/>
              <a:pathLst>
                <a:path w="8868410" h="934720">
                  <a:moveTo>
                    <a:pt x="0" y="934212"/>
                  </a:moveTo>
                  <a:lnTo>
                    <a:pt x="8868156" y="934212"/>
                  </a:lnTo>
                  <a:lnTo>
                    <a:pt x="8868156" y="0"/>
                  </a:lnTo>
                  <a:lnTo>
                    <a:pt x="0" y="0"/>
                  </a:lnTo>
                  <a:lnTo>
                    <a:pt x="0" y="934212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923288" y="2430779"/>
              <a:ext cx="1400810" cy="934719"/>
            </a:xfrm>
            <a:custGeom>
              <a:avLst/>
              <a:gdLst/>
              <a:ahLst/>
              <a:cxnLst/>
              <a:rect l="l" t="t" r="r" b="b"/>
              <a:pathLst>
                <a:path w="1400810" h="934720">
                  <a:moveTo>
                    <a:pt x="1400556" y="0"/>
                  </a:moveTo>
                  <a:lnTo>
                    <a:pt x="0" y="467106"/>
                  </a:lnTo>
                  <a:lnTo>
                    <a:pt x="1400556" y="934212"/>
                  </a:lnTo>
                  <a:lnTo>
                    <a:pt x="140055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923288" y="2430779"/>
              <a:ext cx="1400810" cy="934719"/>
            </a:xfrm>
            <a:custGeom>
              <a:avLst/>
              <a:gdLst/>
              <a:ahLst/>
              <a:cxnLst/>
              <a:rect l="l" t="t" r="r" b="b"/>
              <a:pathLst>
                <a:path w="1400810" h="934720">
                  <a:moveTo>
                    <a:pt x="1400556" y="934212"/>
                  </a:moveTo>
                  <a:lnTo>
                    <a:pt x="0" y="467106"/>
                  </a:lnTo>
                  <a:lnTo>
                    <a:pt x="1400556" y="0"/>
                  </a:lnTo>
                  <a:lnTo>
                    <a:pt x="1400556" y="934212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99618" y="611123"/>
            <a:ext cx="11696065" cy="1371600"/>
            <a:chOff x="499618" y="611123"/>
            <a:chExt cx="11696065" cy="1371600"/>
          </a:xfrm>
        </p:grpSpPr>
        <p:sp>
          <p:nvSpPr>
            <p:cNvPr id="18" name="object 18"/>
            <p:cNvSpPr/>
            <p:nvPr/>
          </p:nvSpPr>
          <p:spPr>
            <a:xfrm>
              <a:off x="2191512" y="867155"/>
              <a:ext cx="9997440" cy="914400"/>
            </a:xfrm>
            <a:custGeom>
              <a:avLst/>
              <a:gdLst/>
              <a:ahLst/>
              <a:cxnLst/>
              <a:rect l="l" t="t" r="r" b="b"/>
              <a:pathLst>
                <a:path w="9997440" h="914400">
                  <a:moveTo>
                    <a:pt x="9997440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9997440" y="914400"/>
                  </a:lnTo>
                  <a:lnTo>
                    <a:pt x="999744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91512" y="867155"/>
              <a:ext cx="9997440" cy="914400"/>
            </a:xfrm>
            <a:custGeom>
              <a:avLst/>
              <a:gdLst/>
              <a:ahLst/>
              <a:cxnLst/>
              <a:rect l="l" t="t" r="r" b="b"/>
              <a:pathLst>
                <a:path w="9997440" h="914400">
                  <a:moveTo>
                    <a:pt x="0" y="914400"/>
                  </a:moveTo>
                  <a:lnTo>
                    <a:pt x="9997440" y="914400"/>
                  </a:lnTo>
                  <a:lnTo>
                    <a:pt x="9997440" y="0"/>
                  </a:lnTo>
                  <a:lnTo>
                    <a:pt x="0" y="0"/>
                  </a:lnTo>
                  <a:lnTo>
                    <a:pt x="0" y="914400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05968" y="867155"/>
              <a:ext cx="1685925" cy="911860"/>
            </a:xfrm>
            <a:custGeom>
              <a:avLst/>
              <a:gdLst/>
              <a:ahLst/>
              <a:cxnLst/>
              <a:rect l="l" t="t" r="r" b="b"/>
              <a:pathLst>
                <a:path w="1685925" h="911860">
                  <a:moveTo>
                    <a:pt x="1685544" y="0"/>
                  </a:moveTo>
                  <a:lnTo>
                    <a:pt x="0" y="455676"/>
                  </a:lnTo>
                  <a:lnTo>
                    <a:pt x="1685544" y="911352"/>
                  </a:lnTo>
                  <a:lnTo>
                    <a:pt x="1685544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05968" y="867155"/>
              <a:ext cx="1685925" cy="911860"/>
            </a:xfrm>
            <a:custGeom>
              <a:avLst/>
              <a:gdLst/>
              <a:ahLst/>
              <a:cxnLst/>
              <a:rect l="l" t="t" r="r" b="b"/>
              <a:pathLst>
                <a:path w="1685925" h="911860">
                  <a:moveTo>
                    <a:pt x="1685544" y="911352"/>
                  </a:moveTo>
                  <a:lnTo>
                    <a:pt x="0" y="455676"/>
                  </a:lnTo>
                  <a:lnTo>
                    <a:pt x="1685544" y="0"/>
                  </a:lnTo>
                  <a:lnTo>
                    <a:pt x="1685544" y="911352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5968" y="611123"/>
              <a:ext cx="1370076" cy="1371600"/>
            </a:xfrm>
            <a:prstGeom prst="rect">
              <a:avLst/>
            </a:prstGeom>
          </p:spPr>
        </p:pic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592327" y="204038"/>
            <a:ext cx="45085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spc="-80" dirty="0">
                <a:solidFill>
                  <a:srgbClr val="1F3863"/>
                </a:solidFill>
                <a:latin typeface="Times New Roman"/>
                <a:cs typeface="Times New Roman"/>
              </a:rPr>
              <a:t>РЕЗУЛЬТАТЫ</a:t>
            </a:r>
            <a:r>
              <a:rPr sz="2200" b="0" spc="1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200" b="0" spc="-5" dirty="0">
                <a:solidFill>
                  <a:srgbClr val="1F3863"/>
                </a:solidFill>
                <a:latin typeface="Times New Roman"/>
                <a:cs typeface="Times New Roman"/>
              </a:rPr>
              <a:t>ДЛЯ</a:t>
            </a:r>
            <a:r>
              <a:rPr sz="2200" b="0" spc="-1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200" b="0" spc="-5" dirty="0">
                <a:solidFill>
                  <a:srgbClr val="1F3863"/>
                </a:solidFill>
                <a:latin typeface="Times New Roman"/>
                <a:cs typeface="Times New Roman"/>
              </a:rPr>
              <a:t>СИСТЕМЫ СПО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97763"/>
            <a:ext cx="509270" cy="0"/>
          </a:xfrm>
          <a:custGeom>
            <a:avLst/>
            <a:gdLst/>
            <a:ahLst/>
            <a:cxnLst/>
            <a:rect l="l" t="t" r="r" b="b"/>
            <a:pathLst>
              <a:path w="509270">
                <a:moveTo>
                  <a:pt x="0" y="0"/>
                </a:moveTo>
                <a:lnTo>
                  <a:pt x="509016" y="0"/>
                </a:lnTo>
              </a:path>
            </a:pathLst>
          </a:custGeom>
          <a:ln w="57150">
            <a:solidFill>
              <a:srgbClr val="2039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368546" y="3980459"/>
            <a:ext cx="7693659" cy="85915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36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Организация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проведение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ДЭ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осуществляется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использованием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цифровой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системы</a:t>
            </a:r>
            <a:endParaRPr sz="1600">
              <a:latin typeface="Times New Roman"/>
              <a:cs typeface="Times New Roman"/>
            </a:endParaRPr>
          </a:p>
          <a:p>
            <a:pPr marL="299085" marR="244475" indent="-287020">
              <a:lnSpc>
                <a:spcPts val="2200"/>
              </a:lnSpc>
              <a:spcBef>
                <a:spcPts val="7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Сформированы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реестры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базы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данных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экспертов,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образовательных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организаций,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центров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проведения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ДЭ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98997" y="5374690"/>
            <a:ext cx="5881370" cy="85915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36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Учет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корпоративных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стандартов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26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Изменение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содержания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под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запросы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работодателей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20" dirty="0">
                <a:latin typeface="Times New Roman"/>
                <a:cs typeface="Times New Roman"/>
              </a:rPr>
              <a:t>Упрощение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процедуры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подбора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кадров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для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работодателя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9052" y="2054351"/>
            <a:ext cx="1685544" cy="1685544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3244088" y="2436114"/>
            <a:ext cx="8242300" cy="85915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36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Разработаны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единые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оценочные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материалы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форме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практической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задачи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26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Методические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оценочные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материалы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размещены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открытом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доступе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на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сайте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Оператора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Сформирован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единый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(Всероссийский)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график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проведения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ДЭ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29" name="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88535" y="5120640"/>
            <a:ext cx="1344167" cy="1485900"/>
          </a:xfrm>
          <a:prstGeom prst="rect">
            <a:avLst/>
          </a:prstGeom>
        </p:spPr>
      </p:pic>
      <p:grpSp>
        <p:nvGrpSpPr>
          <p:cNvPr id="30" name="object 30"/>
          <p:cNvGrpSpPr/>
          <p:nvPr/>
        </p:nvGrpSpPr>
        <p:grpSpPr>
          <a:xfrm>
            <a:off x="356615" y="3672840"/>
            <a:ext cx="3931920" cy="2819400"/>
            <a:chOff x="356615" y="3672840"/>
            <a:chExt cx="3931920" cy="2819400"/>
          </a:xfrm>
        </p:grpSpPr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45892" y="3672840"/>
              <a:ext cx="1342644" cy="1344168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375665" y="4479798"/>
              <a:ext cx="2124710" cy="1993900"/>
            </a:xfrm>
            <a:custGeom>
              <a:avLst/>
              <a:gdLst/>
              <a:ahLst/>
              <a:cxnLst/>
              <a:rect l="l" t="t" r="r" b="b"/>
              <a:pathLst>
                <a:path w="2124710" h="1993900">
                  <a:moveTo>
                    <a:pt x="1814702" y="0"/>
                  </a:moveTo>
                  <a:lnTo>
                    <a:pt x="309689" y="0"/>
                  </a:lnTo>
                  <a:lnTo>
                    <a:pt x="263927" y="3358"/>
                  </a:lnTo>
                  <a:lnTo>
                    <a:pt x="220249" y="13114"/>
                  </a:lnTo>
                  <a:lnTo>
                    <a:pt x="179134" y="28789"/>
                  </a:lnTo>
                  <a:lnTo>
                    <a:pt x="141062" y="49903"/>
                  </a:lnTo>
                  <a:lnTo>
                    <a:pt x="106512" y="75978"/>
                  </a:lnTo>
                  <a:lnTo>
                    <a:pt x="75963" y="106533"/>
                  </a:lnTo>
                  <a:lnTo>
                    <a:pt x="49894" y="141090"/>
                  </a:lnTo>
                  <a:lnTo>
                    <a:pt x="28784" y="179170"/>
                  </a:lnTo>
                  <a:lnTo>
                    <a:pt x="13112" y="220293"/>
                  </a:lnTo>
                  <a:lnTo>
                    <a:pt x="3357" y="263980"/>
                  </a:lnTo>
                  <a:lnTo>
                    <a:pt x="0" y="309752"/>
                  </a:lnTo>
                  <a:lnTo>
                    <a:pt x="0" y="1683702"/>
                  </a:lnTo>
                  <a:lnTo>
                    <a:pt x="3357" y="1729464"/>
                  </a:lnTo>
                  <a:lnTo>
                    <a:pt x="13112" y="1773142"/>
                  </a:lnTo>
                  <a:lnTo>
                    <a:pt x="28784" y="1814257"/>
                  </a:lnTo>
                  <a:lnTo>
                    <a:pt x="49894" y="1852329"/>
                  </a:lnTo>
                  <a:lnTo>
                    <a:pt x="75963" y="1886879"/>
                  </a:lnTo>
                  <a:lnTo>
                    <a:pt x="106512" y="1917428"/>
                  </a:lnTo>
                  <a:lnTo>
                    <a:pt x="141062" y="1943497"/>
                  </a:lnTo>
                  <a:lnTo>
                    <a:pt x="179134" y="1964607"/>
                  </a:lnTo>
                  <a:lnTo>
                    <a:pt x="220249" y="1980279"/>
                  </a:lnTo>
                  <a:lnTo>
                    <a:pt x="263927" y="1990034"/>
                  </a:lnTo>
                  <a:lnTo>
                    <a:pt x="309689" y="1993391"/>
                  </a:lnTo>
                  <a:lnTo>
                    <a:pt x="1814702" y="1993391"/>
                  </a:lnTo>
                  <a:lnTo>
                    <a:pt x="1860475" y="1990034"/>
                  </a:lnTo>
                  <a:lnTo>
                    <a:pt x="1904162" y="1980279"/>
                  </a:lnTo>
                  <a:lnTo>
                    <a:pt x="1945285" y="1964607"/>
                  </a:lnTo>
                  <a:lnTo>
                    <a:pt x="1983365" y="1943497"/>
                  </a:lnTo>
                  <a:lnTo>
                    <a:pt x="2017922" y="1917428"/>
                  </a:lnTo>
                  <a:lnTo>
                    <a:pt x="2048477" y="1886879"/>
                  </a:lnTo>
                  <a:lnTo>
                    <a:pt x="2074552" y="1852329"/>
                  </a:lnTo>
                  <a:lnTo>
                    <a:pt x="2095666" y="1814257"/>
                  </a:lnTo>
                  <a:lnTo>
                    <a:pt x="2111341" y="1773142"/>
                  </a:lnTo>
                  <a:lnTo>
                    <a:pt x="2121097" y="1729464"/>
                  </a:lnTo>
                  <a:lnTo>
                    <a:pt x="2124456" y="1683702"/>
                  </a:lnTo>
                  <a:lnTo>
                    <a:pt x="2124456" y="309752"/>
                  </a:lnTo>
                  <a:lnTo>
                    <a:pt x="2121097" y="263980"/>
                  </a:lnTo>
                  <a:lnTo>
                    <a:pt x="2111341" y="220293"/>
                  </a:lnTo>
                  <a:lnTo>
                    <a:pt x="2095666" y="179170"/>
                  </a:lnTo>
                  <a:lnTo>
                    <a:pt x="2074552" y="141090"/>
                  </a:lnTo>
                  <a:lnTo>
                    <a:pt x="2048477" y="106533"/>
                  </a:lnTo>
                  <a:lnTo>
                    <a:pt x="2017922" y="75978"/>
                  </a:lnTo>
                  <a:lnTo>
                    <a:pt x="1983365" y="49903"/>
                  </a:lnTo>
                  <a:lnTo>
                    <a:pt x="1945285" y="28789"/>
                  </a:lnTo>
                  <a:lnTo>
                    <a:pt x="1904162" y="13114"/>
                  </a:lnTo>
                  <a:lnTo>
                    <a:pt x="1860475" y="3358"/>
                  </a:lnTo>
                  <a:lnTo>
                    <a:pt x="1814702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5665" y="4479798"/>
              <a:ext cx="2124710" cy="1993900"/>
            </a:xfrm>
            <a:custGeom>
              <a:avLst/>
              <a:gdLst/>
              <a:ahLst/>
              <a:cxnLst/>
              <a:rect l="l" t="t" r="r" b="b"/>
              <a:pathLst>
                <a:path w="2124710" h="1993900">
                  <a:moveTo>
                    <a:pt x="0" y="309752"/>
                  </a:moveTo>
                  <a:lnTo>
                    <a:pt x="3357" y="263980"/>
                  </a:lnTo>
                  <a:lnTo>
                    <a:pt x="13112" y="220293"/>
                  </a:lnTo>
                  <a:lnTo>
                    <a:pt x="28784" y="179170"/>
                  </a:lnTo>
                  <a:lnTo>
                    <a:pt x="49894" y="141090"/>
                  </a:lnTo>
                  <a:lnTo>
                    <a:pt x="75963" y="106533"/>
                  </a:lnTo>
                  <a:lnTo>
                    <a:pt x="106512" y="75978"/>
                  </a:lnTo>
                  <a:lnTo>
                    <a:pt x="141062" y="49903"/>
                  </a:lnTo>
                  <a:lnTo>
                    <a:pt x="179134" y="28789"/>
                  </a:lnTo>
                  <a:lnTo>
                    <a:pt x="220249" y="13114"/>
                  </a:lnTo>
                  <a:lnTo>
                    <a:pt x="263927" y="3358"/>
                  </a:lnTo>
                  <a:lnTo>
                    <a:pt x="309689" y="0"/>
                  </a:lnTo>
                  <a:lnTo>
                    <a:pt x="1814702" y="0"/>
                  </a:lnTo>
                  <a:lnTo>
                    <a:pt x="1860475" y="3358"/>
                  </a:lnTo>
                  <a:lnTo>
                    <a:pt x="1904162" y="13114"/>
                  </a:lnTo>
                  <a:lnTo>
                    <a:pt x="1945285" y="28789"/>
                  </a:lnTo>
                  <a:lnTo>
                    <a:pt x="1983365" y="49903"/>
                  </a:lnTo>
                  <a:lnTo>
                    <a:pt x="2017922" y="75978"/>
                  </a:lnTo>
                  <a:lnTo>
                    <a:pt x="2048477" y="106533"/>
                  </a:lnTo>
                  <a:lnTo>
                    <a:pt x="2074552" y="141090"/>
                  </a:lnTo>
                  <a:lnTo>
                    <a:pt x="2095666" y="179170"/>
                  </a:lnTo>
                  <a:lnTo>
                    <a:pt x="2111341" y="220293"/>
                  </a:lnTo>
                  <a:lnTo>
                    <a:pt x="2121097" y="263980"/>
                  </a:lnTo>
                  <a:lnTo>
                    <a:pt x="2124456" y="309752"/>
                  </a:lnTo>
                  <a:lnTo>
                    <a:pt x="2124456" y="1683702"/>
                  </a:lnTo>
                  <a:lnTo>
                    <a:pt x="2121097" y="1729464"/>
                  </a:lnTo>
                  <a:lnTo>
                    <a:pt x="2111341" y="1773142"/>
                  </a:lnTo>
                  <a:lnTo>
                    <a:pt x="2095666" y="1814257"/>
                  </a:lnTo>
                  <a:lnTo>
                    <a:pt x="2074552" y="1852329"/>
                  </a:lnTo>
                  <a:lnTo>
                    <a:pt x="2048477" y="1886879"/>
                  </a:lnTo>
                  <a:lnTo>
                    <a:pt x="2017922" y="1917428"/>
                  </a:lnTo>
                  <a:lnTo>
                    <a:pt x="1983365" y="1943497"/>
                  </a:lnTo>
                  <a:lnTo>
                    <a:pt x="1945285" y="1964607"/>
                  </a:lnTo>
                  <a:lnTo>
                    <a:pt x="1904162" y="1980279"/>
                  </a:lnTo>
                  <a:lnTo>
                    <a:pt x="1860475" y="1990034"/>
                  </a:lnTo>
                  <a:lnTo>
                    <a:pt x="1814702" y="1993391"/>
                  </a:lnTo>
                  <a:lnTo>
                    <a:pt x="309689" y="1993391"/>
                  </a:lnTo>
                  <a:lnTo>
                    <a:pt x="263927" y="1990034"/>
                  </a:lnTo>
                  <a:lnTo>
                    <a:pt x="220249" y="1980279"/>
                  </a:lnTo>
                  <a:lnTo>
                    <a:pt x="179134" y="1964607"/>
                  </a:lnTo>
                  <a:lnTo>
                    <a:pt x="141062" y="1943497"/>
                  </a:lnTo>
                  <a:lnTo>
                    <a:pt x="106512" y="1917428"/>
                  </a:lnTo>
                  <a:lnTo>
                    <a:pt x="75963" y="1886879"/>
                  </a:lnTo>
                  <a:lnTo>
                    <a:pt x="49894" y="1852329"/>
                  </a:lnTo>
                  <a:lnTo>
                    <a:pt x="28784" y="1814257"/>
                  </a:lnTo>
                  <a:lnTo>
                    <a:pt x="13112" y="1773142"/>
                  </a:lnTo>
                  <a:lnTo>
                    <a:pt x="3357" y="1729464"/>
                  </a:lnTo>
                  <a:lnTo>
                    <a:pt x="0" y="1683702"/>
                  </a:lnTo>
                  <a:lnTo>
                    <a:pt x="0" y="309752"/>
                  </a:lnTo>
                  <a:close/>
                </a:path>
              </a:pathLst>
            </a:custGeom>
            <a:ln w="381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052954" y="840129"/>
            <a:ext cx="9638030" cy="85915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36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latin typeface="Times New Roman"/>
                <a:cs typeface="Times New Roman"/>
              </a:rPr>
              <a:t>Привлечены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независимые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эксперты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26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Выпускники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демонстрируют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умения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навыки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условиях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моделирования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профессиональной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деятельности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latin typeface="Times New Roman"/>
                <a:cs typeface="Times New Roman"/>
              </a:rPr>
              <a:t>Лучшие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практики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оценки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качества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подготовки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кадров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тиражируются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масштабах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Российской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Федерации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7580" y="4541011"/>
            <a:ext cx="176085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000" spc="-254" dirty="0">
                <a:latin typeface="Times New Roman"/>
                <a:cs typeface="Times New Roman"/>
              </a:rPr>
              <a:t>Р</a:t>
            </a:r>
            <a:r>
              <a:rPr sz="2000" spc="-4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250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АБО</a:t>
            </a:r>
            <a:r>
              <a:rPr sz="2000" spc="-1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  </a:t>
            </a:r>
            <a:r>
              <a:rPr sz="2000" spc="-40" dirty="0">
                <a:latin typeface="Times New Roman"/>
                <a:cs typeface="Times New Roman"/>
              </a:rPr>
              <a:t>КОД: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spc="5" dirty="0">
                <a:latin typeface="Times New Roman"/>
                <a:cs typeface="Times New Roman"/>
              </a:rPr>
              <a:t>339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базового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spc="5" dirty="0">
                <a:latin typeface="Times New Roman"/>
                <a:cs typeface="Times New Roman"/>
              </a:rPr>
              <a:t>197</a:t>
            </a:r>
            <a:endParaRPr sz="2000">
              <a:latin typeface="Times New Roman"/>
              <a:cs typeface="Times New Roman"/>
            </a:endParaRPr>
          </a:p>
          <a:p>
            <a:pPr marL="167640" marR="161925" algn="ctr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пр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ф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ль</a:t>
            </a:r>
            <a:r>
              <a:rPr sz="2000" spc="-1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5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  уровней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595" y="155829"/>
            <a:ext cx="457073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spc="-25" dirty="0">
                <a:solidFill>
                  <a:srgbClr val="1F3863"/>
                </a:solidFill>
                <a:latin typeface="Times New Roman"/>
                <a:cs typeface="Times New Roman"/>
              </a:rPr>
              <a:t>ДЕМОНСТРАЦИОННЫЙ</a:t>
            </a:r>
            <a:r>
              <a:rPr sz="2200" b="0" spc="-4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200" b="0" spc="-5" dirty="0">
                <a:solidFill>
                  <a:srgbClr val="1F3863"/>
                </a:solidFill>
                <a:latin typeface="Times New Roman"/>
                <a:cs typeface="Times New Roman"/>
              </a:rPr>
              <a:t>ЭКЗАМЕН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50520"/>
            <a:ext cx="509270" cy="0"/>
          </a:xfrm>
          <a:custGeom>
            <a:avLst/>
            <a:gdLst/>
            <a:ahLst/>
            <a:cxnLst/>
            <a:rect l="l" t="t" r="r" b="b"/>
            <a:pathLst>
              <a:path w="509270">
                <a:moveTo>
                  <a:pt x="0" y="0"/>
                </a:moveTo>
                <a:lnTo>
                  <a:pt x="509016" y="0"/>
                </a:lnTo>
              </a:path>
            </a:pathLst>
          </a:custGeom>
          <a:ln w="57150">
            <a:solidFill>
              <a:srgbClr val="2039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-6350" y="994917"/>
            <a:ext cx="5415280" cy="2077720"/>
            <a:chOff x="-6350" y="994917"/>
            <a:chExt cx="5415280" cy="2077720"/>
          </a:xfrm>
        </p:grpSpPr>
        <p:sp>
          <p:nvSpPr>
            <p:cNvPr id="5" name="object 5"/>
            <p:cNvSpPr/>
            <p:nvPr/>
          </p:nvSpPr>
          <p:spPr>
            <a:xfrm>
              <a:off x="341375" y="1333499"/>
              <a:ext cx="5061585" cy="1732914"/>
            </a:xfrm>
            <a:custGeom>
              <a:avLst/>
              <a:gdLst/>
              <a:ahLst/>
              <a:cxnLst/>
              <a:rect l="l" t="t" r="r" b="b"/>
              <a:pathLst>
                <a:path w="5061585" h="1732914">
                  <a:moveTo>
                    <a:pt x="4640580" y="0"/>
                  </a:moveTo>
                  <a:lnTo>
                    <a:pt x="420598" y="0"/>
                  </a:lnTo>
                  <a:lnTo>
                    <a:pt x="371546" y="2830"/>
                  </a:lnTo>
                  <a:lnTo>
                    <a:pt x="324157" y="11110"/>
                  </a:lnTo>
                  <a:lnTo>
                    <a:pt x="278745" y="24524"/>
                  </a:lnTo>
                  <a:lnTo>
                    <a:pt x="235627" y="42756"/>
                  </a:lnTo>
                  <a:lnTo>
                    <a:pt x="195118" y="65491"/>
                  </a:lnTo>
                  <a:lnTo>
                    <a:pt x="157533" y="92413"/>
                  </a:lnTo>
                  <a:lnTo>
                    <a:pt x="123188" y="123205"/>
                  </a:lnTo>
                  <a:lnTo>
                    <a:pt x="92399" y="157554"/>
                  </a:lnTo>
                  <a:lnTo>
                    <a:pt x="65480" y="195141"/>
                  </a:lnTo>
                  <a:lnTo>
                    <a:pt x="42749" y="235653"/>
                  </a:lnTo>
                  <a:lnTo>
                    <a:pt x="24519" y="278773"/>
                  </a:lnTo>
                  <a:lnTo>
                    <a:pt x="11108" y="324185"/>
                  </a:lnTo>
                  <a:lnTo>
                    <a:pt x="2829" y="371574"/>
                  </a:lnTo>
                  <a:lnTo>
                    <a:pt x="0" y="420624"/>
                  </a:lnTo>
                  <a:lnTo>
                    <a:pt x="0" y="1312164"/>
                  </a:lnTo>
                  <a:lnTo>
                    <a:pt x="2829" y="1361213"/>
                  </a:lnTo>
                  <a:lnTo>
                    <a:pt x="11108" y="1408602"/>
                  </a:lnTo>
                  <a:lnTo>
                    <a:pt x="24519" y="1454014"/>
                  </a:lnTo>
                  <a:lnTo>
                    <a:pt x="42749" y="1497134"/>
                  </a:lnTo>
                  <a:lnTo>
                    <a:pt x="65480" y="1537646"/>
                  </a:lnTo>
                  <a:lnTo>
                    <a:pt x="92399" y="1575233"/>
                  </a:lnTo>
                  <a:lnTo>
                    <a:pt x="123188" y="1609582"/>
                  </a:lnTo>
                  <a:lnTo>
                    <a:pt x="157533" y="1640374"/>
                  </a:lnTo>
                  <a:lnTo>
                    <a:pt x="195118" y="1667296"/>
                  </a:lnTo>
                  <a:lnTo>
                    <a:pt x="235627" y="1690031"/>
                  </a:lnTo>
                  <a:lnTo>
                    <a:pt x="278745" y="1708263"/>
                  </a:lnTo>
                  <a:lnTo>
                    <a:pt x="324157" y="1721677"/>
                  </a:lnTo>
                  <a:lnTo>
                    <a:pt x="371546" y="1729957"/>
                  </a:lnTo>
                  <a:lnTo>
                    <a:pt x="420598" y="1732788"/>
                  </a:lnTo>
                  <a:lnTo>
                    <a:pt x="4640580" y="1732788"/>
                  </a:lnTo>
                  <a:lnTo>
                    <a:pt x="4689629" y="1729957"/>
                  </a:lnTo>
                  <a:lnTo>
                    <a:pt x="4737018" y="1721677"/>
                  </a:lnTo>
                  <a:lnTo>
                    <a:pt x="4782430" y="1708263"/>
                  </a:lnTo>
                  <a:lnTo>
                    <a:pt x="4825550" y="1690031"/>
                  </a:lnTo>
                  <a:lnTo>
                    <a:pt x="4866062" y="1667296"/>
                  </a:lnTo>
                  <a:lnTo>
                    <a:pt x="4903649" y="1640374"/>
                  </a:lnTo>
                  <a:lnTo>
                    <a:pt x="4937998" y="1609582"/>
                  </a:lnTo>
                  <a:lnTo>
                    <a:pt x="4968790" y="1575233"/>
                  </a:lnTo>
                  <a:lnTo>
                    <a:pt x="4995712" y="1537646"/>
                  </a:lnTo>
                  <a:lnTo>
                    <a:pt x="5018447" y="1497134"/>
                  </a:lnTo>
                  <a:lnTo>
                    <a:pt x="5036679" y="1454014"/>
                  </a:lnTo>
                  <a:lnTo>
                    <a:pt x="5050093" y="1408602"/>
                  </a:lnTo>
                  <a:lnTo>
                    <a:pt x="5058373" y="1361213"/>
                  </a:lnTo>
                  <a:lnTo>
                    <a:pt x="5061204" y="1312164"/>
                  </a:lnTo>
                  <a:lnTo>
                    <a:pt x="5061204" y="420624"/>
                  </a:lnTo>
                  <a:lnTo>
                    <a:pt x="5058373" y="371574"/>
                  </a:lnTo>
                  <a:lnTo>
                    <a:pt x="5050093" y="324185"/>
                  </a:lnTo>
                  <a:lnTo>
                    <a:pt x="5036679" y="278773"/>
                  </a:lnTo>
                  <a:lnTo>
                    <a:pt x="5018447" y="235653"/>
                  </a:lnTo>
                  <a:lnTo>
                    <a:pt x="4995712" y="195141"/>
                  </a:lnTo>
                  <a:lnTo>
                    <a:pt x="4968790" y="157554"/>
                  </a:lnTo>
                  <a:lnTo>
                    <a:pt x="4937998" y="123205"/>
                  </a:lnTo>
                  <a:lnTo>
                    <a:pt x="4903649" y="92413"/>
                  </a:lnTo>
                  <a:lnTo>
                    <a:pt x="4866062" y="65491"/>
                  </a:lnTo>
                  <a:lnTo>
                    <a:pt x="4825550" y="42756"/>
                  </a:lnTo>
                  <a:lnTo>
                    <a:pt x="4782430" y="24524"/>
                  </a:lnTo>
                  <a:lnTo>
                    <a:pt x="4737018" y="11110"/>
                  </a:lnTo>
                  <a:lnTo>
                    <a:pt x="4689629" y="2830"/>
                  </a:lnTo>
                  <a:lnTo>
                    <a:pt x="464058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1375" y="1333499"/>
              <a:ext cx="5061585" cy="1732914"/>
            </a:xfrm>
            <a:custGeom>
              <a:avLst/>
              <a:gdLst/>
              <a:ahLst/>
              <a:cxnLst/>
              <a:rect l="l" t="t" r="r" b="b"/>
              <a:pathLst>
                <a:path w="5061585" h="1732914">
                  <a:moveTo>
                    <a:pt x="0" y="420624"/>
                  </a:moveTo>
                  <a:lnTo>
                    <a:pt x="2829" y="371574"/>
                  </a:lnTo>
                  <a:lnTo>
                    <a:pt x="11108" y="324185"/>
                  </a:lnTo>
                  <a:lnTo>
                    <a:pt x="24519" y="278773"/>
                  </a:lnTo>
                  <a:lnTo>
                    <a:pt x="42749" y="235653"/>
                  </a:lnTo>
                  <a:lnTo>
                    <a:pt x="65480" y="195141"/>
                  </a:lnTo>
                  <a:lnTo>
                    <a:pt x="92399" y="157554"/>
                  </a:lnTo>
                  <a:lnTo>
                    <a:pt x="123188" y="123205"/>
                  </a:lnTo>
                  <a:lnTo>
                    <a:pt x="157533" y="92413"/>
                  </a:lnTo>
                  <a:lnTo>
                    <a:pt x="195118" y="65491"/>
                  </a:lnTo>
                  <a:lnTo>
                    <a:pt x="235627" y="42756"/>
                  </a:lnTo>
                  <a:lnTo>
                    <a:pt x="278745" y="24524"/>
                  </a:lnTo>
                  <a:lnTo>
                    <a:pt x="324157" y="11110"/>
                  </a:lnTo>
                  <a:lnTo>
                    <a:pt x="371546" y="2830"/>
                  </a:lnTo>
                  <a:lnTo>
                    <a:pt x="420598" y="0"/>
                  </a:lnTo>
                  <a:lnTo>
                    <a:pt x="4640580" y="0"/>
                  </a:lnTo>
                  <a:lnTo>
                    <a:pt x="4689629" y="2830"/>
                  </a:lnTo>
                  <a:lnTo>
                    <a:pt x="4737018" y="11110"/>
                  </a:lnTo>
                  <a:lnTo>
                    <a:pt x="4782430" y="24524"/>
                  </a:lnTo>
                  <a:lnTo>
                    <a:pt x="4825550" y="42756"/>
                  </a:lnTo>
                  <a:lnTo>
                    <a:pt x="4866062" y="65491"/>
                  </a:lnTo>
                  <a:lnTo>
                    <a:pt x="4903649" y="92413"/>
                  </a:lnTo>
                  <a:lnTo>
                    <a:pt x="4937998" y="123205"/>
                  </a:lnTo>
                  <a:lnTo>
                    <a:pt x="4968790" y="157554"/>
                  </a:lnTo>
                  <a:lnTo>
                    <a:pt x="4995712" y="195141"/>
                  </a:lnTo>
                  <a:lnTo>
                    <a:pt x="5018447" y="235653"/>
                  </a:lnTo>
                  <a:lnTo>
                    <a:pt x="5036679" y="278773"/>
                  </a:lnTo>
                  <a:lnTo>
                    <a:pt x="5050093" y="324185"/>
                  </a:lnTo>
                  <a:lnTo>
                    <a:pt x="5058373" y="371574"/>
                  </a:lnTo>
                  <a:lnTo>
                    <a:pt x="5061204" y="420624"/>
                  </a:lnTo>
                  <a:lnTo>
                    <a:pt x="5061204" y="1312164"/>
                  </a:lnTo>
                  <a:lnTo>
                    <a:pt x="5058373" y="1361213"/>
                  </a:lnTo>
                  <a:lnTo>
                    <a:pt x="5050093" y="1408602"/>
                  </a:lnTo>
                  <a:lnTo>
                    <a:pt x="5036679" y="1454014"/>
                  </a:lnTo>
                  <a:lnTo>
                    <a:pt x="5018447" y="1497134"/>
                  </a:lnTo>
                  <a:lnTo>
                    <a:pt x="4995712" y="1537646"/>
                  </a:lnTo>
                  <a:lnTo>
                    <a:pt x="4968790" y="1575233"/>
                  </a:lnTo>
                  <a:lnTo>
                    <a:pt x="4937998" y="1609582"/>
                  </a:lnTo>
                  <a:lnTo>
                    <a:pt x="4903649" y="1640374"/>
                  </a:lnTo>
                  <a:lnTo>
                    <a:pt x="4866062" y="1667296"/>
                  </a:lnTo>
                  <a:lnTo>
                    <a:pt x="4825550" y="1690031"/>
                  </a:lnTo>
                  <a:lnTo>
                    <a:pt x="4782430" y="1708263"/>
                  </a:lnTo>
                  <a:lnTo>
                    <a:pt x="4737018" y="1721677"/>
                  </a:lnTo>
                  <a:lnTo>
                    <a:pt x="4689629" y="1729957"/>
                  </a:lnTo>
                  <a:lnTo>
                    <a:pt x="4640580" y="1732788"/>
                  </a:lnTo>
                  <a:lnTo>
                    <a:pt x="420598" y="1732788"/>
                  </a:lnTo>
                  <a:lnTo>
                    <a:pt x="371546" y="1729957"/>
                  </a:lnTo>
                  <a:lnTo>
                    <a:pt x="324157" y="1721677"/>
                  </a:lnTo>
                  <a:lnTo>
                    <a:pt x="278745" y="1708263"/>
                  </a:lnTo>
                  <a:lnTo>
                    <a:pt x="235627" y="1690031"/>
                  </a:lnTo>
                  <a:lnTo>
                    <a:pt x="195118" y="1667296"/>
                  </a:lnTo>
                  <a:lnTo>
                    <a:pt x="157533" y="1640374"/>
                  </a:lnTo>
                  <a:lnTo>
                    <a:pt x="123188" y="1609582"/>
                  </a:lnTo>
                  <a:lnTo>
                    <a:pt x="92399" y="1575233"/>
                  </a:lnTo>
                  <a:lnTo>
                    <a:pt x="65480" y="1537646"/>
                  </a:lnTo>
                  <a:lnTo>
                    <a:pt x="42749" y="1497134"/>
                  </a:lnTo>
                  <a:lnTo>
                    <a:pt x="24519" y="1454014"/>
                  </a:lnTo>
                  <a:lnTo>
                    <a:pt x="11108" y="1408602"/>
                  </a:lnTo>
                  <a:lnTo>
                    <a:pt x="2829" y="1361213"/>
                  </a:lnTo>
                  <a:lnTo>
                    <a:pt x="0" y="1312164"/>
                  </a:lnTo>
                  <a:lnTo>
                    <a:pt x="0" y="420624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1001267"/>
              <a:ext cx="3289300" cy="623570"/>
            </a:xfrm>
            <a:custGeom>
              <a:avLst/>
              <a:gdLst/>
              <a:ahLst/>
              <a:cxnLst/>
              <a:rect l="l" t="t" r="r" b="b"/>
              <a:pathLst>
                <a:path w="3289300" h="623569">
                  <a:moveTo>
                    <a:pt x="2977134" y="0"/>
                  </a:moveTo>
                  <a:lnTo>
                    <a:pt x="311658" y="0"/>
                  </a:lnTo>
                  <a:lnTo>
                    <a:pt x="265603" y="3380"/>
                  </a:lnTo>
                  <a:lnTo>
                    <a:pt x="221647" y="13198"/>
                  </a:lnTo>
                  <a:lnTo>
                    <a:pt x="180271" y="28972"/>
                  </a:lnTo>
                  <a:lnTo>
                    <a:pt x="141957" y="50219"/>
                  </a:lnTo>
                  <a:lnTo>
                    <a:pt x="107187" y="76457"/>
                  </a:lnTo>
                  <a:lnTo>
                    <a:pt x="76444" y="107203"/>
                  </a:lnTo>
                  <a:lnTo>
                    <a:pt x="50210" y="141974"/>
                  </a:lnTo>
                  <a:lnTo>
                    <a:pt x="28966" y="180287"/>
                  </a:lnTo>
                  <a:lnTo>
                    <a:pt x="13195" y="221661"/>
                  </a:lnTo>
                  <a:lnTo>
                    <a:pt x="3379" y="265612"/>
                  </a:lnTo>
                  <a:lnTo>
                    <a:pt x="0" y="311658"/>
                  </a:lnTo>
                  <a:lnTo>
                    <a:pt x="3379" y="357703"/>
                  </a:lnTo>
                  <a:lnTo>
                    <a:pt x="13195" y="401654"/>
                  </a:lnTo>
                  <a:lnTo>
                    <a:pt x="28966" y="443028"/>
                  </a:lnTo>
                  <a:lnTo>
                    <a:pt x="50210" y="481341"/>
                  </a:lnTo>
                  <a:lnTo>
                    <a:pt x="76444" y="516112"/>
                  </a:lnTo>
                  <a:lnTo>
                    <a:pt x="107187" y="546858"/>
                  </a:lnTo>
                  <a:lnTo>
                    <a:pt x="141957" y="573096"/>
                  </a:lnTo>
                  <a:lnTo>
                    <a:pt x="180271" y="594343"/>
                  </a:lnTo>
                  <a:lnTo>
                    <a:pt x="221647" y="610117"/>
                  </a:lnTo>
                  <a:lnTo>
                    <a:pt x="265603" y="619935"/>
                  </a:lnTo>
                  <a:lnTo>
                    <a:pt x="311658" y="623316"/>
                  </a:lnTo>
                  <a:lnTo>
                    <a:pt x="2977134" y="623316"/>
                  </a:lnTo>
                  <a:lnTo>
                    <a:pt x="3023179" y="619935"/>
                  </a:lnTo>
                  <a:lnTo>
                    <a:pt x="3067130" y="610117"/>
                  </a:lnTo>
                  <a:lnTo>
                    <a:pt x="3108504" y="594343"/>
                  </a:lnTo>
                  <a:lnTo>
                    <a:pt x="3146817" y="573096"/>
                  </a:lnTo>
                  <a:lnTo>
                    <a:pt x="3181588" y="546858"/>
                  </a:lnTo>
                  <a:lnTo>
                    <a:pt x="3212334" y="516112"/>
                  </a:lnTo>
                  <a:lnTo>
                    <a:pt x="3238572" y="481341"/>
                  </a:lnTo>
                  <a:lnTo>
                    <a:pt x="3259819" y="443028"/>
                  </a:lnTo>
                  <a:lnTo>
                    <a:pt x="3275593" y="401654"/>
                  </a:lnTo>
                  <a:lnTo>
                    <a:pt x="3285411" y="357703"/>
                  </a:lnTo>
                  <a:lnTo>
                    <a:pt x="3288791" y="311658"/>
                  </a:lnTo>
                  <a:lnTo>
                    <a:pt x="3285411" y="265612"/>
                  </a:lnTo>
                  <a:lnTo>
                    <a:pt x="3275593" y="221661"/>
                  </a:lnTo>
                  <a:lnTo>
                    <a:pt x="3259819" y="180287"/>
                  </a:lnTo>
                  <a:lnTo>
                    <a:pt x="3238572" y="141974"/>
                  </a:lnTo>
                  <a:lnTo>
                    <a:pt x="3212334" y="107203"/>
                  </a:lnTo>
                  <a:lnTo>
                    <a:pt x="3181588" y="76457"/>
                  </a:lnTo>
                  <a:lnTo>
                    <a:pt x="3146817" y="50219"/>
                  </a:lnTo>
                  <a:lnTo>
                    <a:pt x="3108504" y="28972"/>
                  </a:lnTo>
                  <a:lnTo>
                    <a:pt x="3067130" y="13198"/>
                  </a:lnTo>
                  <a:lnTo>
                    <a:pt x="3023179" y="3380"/>
                  </a:lnTo>
                  <a:lnTo>
                    <a:pt x="29771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001267"/>
              <a:ext cx="3289300" cy="623570"/>
            </a:xfrm>
            <a:custGeom>
              <a:avLst/>
              <a:gdLst/>
              <a:ahLst/>
              <a:cxnLst/>
              <a:rect l="l" t="t" r="r" b="b"/>
              <a:pathLst>
                <a:path w="3289300" h="623569">
                  <a:moveTo>
                    <a:pt x="0" y="311658"/>
                  </a:moveTo>
                  <a:lnTo>
                    <a:pt x="3379" y="265612"/>
                  </a:lnTo>
                  <a:lnTo>
                    <a:pt x="13195" y="221661"/>
                  </a:lnTo>
                  <a:lnTo>
                    <a:pt x="28966" y="180287"/>
                  </a:lnTo>
                  <a:lnTo>
                    <a:pt x="50210" y="141974"/>
                  </a:lnTo>
                  <a:lnTo>
                    <a:pt x="76444" y="107203"/>
                  </a:lnTo>
                  <a:lnTo>
                    <a:pt x="107187" y="76457"/>
                  </a:lnTo>
                  <a:lnTo>
                    <a:pt x="141957" y="50219"/>
                  </a:lnTo>
                  <a:lnTo>
                    <a:pt x="180271" y="28972"/>
                  </a:lnTo>
                  <a:lnTo>
                    <a:pt x="221647" y="13198"/>
                  </a:lnTo>
                  <a:lnTo>
                    <a:pt x="265603" y="3380"/>
                  </a:lnTo>
                  <a:lnTo>
                    <a:pt x="311658" y="0"/>
                  </a:lnTo>
                  <a:lnTo>
                    <a:pt x="2977134" y="0"/>
                  </a:lnTo>
                  <a:lnTo>
                    <a:pt x="3023179" y="3380"/>
                  </a:lnTo>
                  <a:lnTo>
                    <a:pt x="3067130" y="13198"/>
                  </a:lnTo>
                  <a:lnTo>
                    <a:pt x="3108504" y="28972"/>
                  </a:lnTo>
                  <a:lnTo>
                    <a:pt x="3146817" y="50219"/>
                  </a:lnTo>
                  <a:lnTo>
                    <a:pt x="3181588" y="76457"/>
                  </a:lnTo>
                  <a:lnTo>
                    <a:pt x="3212334" y="107203"/>
                  </a:lnTo>
                  <a:lnTo>
                    <a:pt x="3238572" y="141974"/>
                  </a:lnTo>
                  <a:lnTo>
                    <a:pt x="3259819" y="180287"/>
                  </a:lnTo>
                  <a:lnTo>
                    <a:pt x="3275593" y="221661"/>
                  </a:lnTo>
                  <a:lnTo>
                    <a:pt x="3285411" y="265612"/>
                  </a:lnTo>
                  <a:lnTo>
                    <a:pt x="3288791" y="311658"/>
                  </a:lnTo>
                  <a:lnTo>
                    <a:pt x="3285411" y="357703"/>
                  </a:lnTo>
                  <a:lnTo>
                    <a:pt x="3275593" y="401654"/>
                  </a:lnTo>
                  <a:lnTo>
                    <a:pt x="3259819" y="443028"/>
                  </a:lnTo>
                  <a:lnTo>
                    <a:pt x="3238572" y="481341"/>
                  </a:lnTo>
                  <a:lnTo>
                    <a:pt x="3212334" y="516112"/>
                  </a:lnTo>
                  <a:lnTo>
                    <a:pt x="3181588" y="546858"/>
                  </a:lnTo>
                  <a:lnTo>
                    <a:pt x="3146817" y="573096"/>
                  </a:lnTo>
                  <a:lnTo>
                    <a:pt x="3108504" y="594343"/>
                  </a:lnTo>
                  <a:lnTo>
                    <a:pt x="3067130" y="610117"/>
                  </a:lnTo>
                  <a:lnTo>
                    <a:pt x="3023179" y="619935"/>
                  </a:lnTo>
                  <a:lnTo>
                    <a:pt x="2977134" y="623316"/>
                  </a:lnTo>
                  <a:lnTo>
                    <a:pt x="311658" y="623316"/>
                  </a:lnTo>
                  <a:lnTo>
                    <a:pt x="265603" y="619935"/>
                  </a:lnTo>
                  <a:lnTo>
                    <a:pt x="221647" y="610117"/>
                  </a:lnTo>
                  <a:lnTo>
                    <a:pt x="180271" y="594343"/>
                  </a:lnTo>
                  <a:lnTo>
                    <a:pt x="141957" y="573096"/>
                  </a:lnTo>
                  <a:lnTo>
                    <a:pt x="107187" y="546858"/>
                  </a:lnTo>
                  <a:lnTo>
                    <a:pt x="76444" y="516112"/>
                  </a:lnTo>
                  <a:lnTo>
                    <a:pt x="50210" y="481341"/>
                  </a:lnTo>
                  <a:lnTo>
                    <a:pt x="28966" y="443028"/>
                  </a:lnTo>
                  <a:lnTo>
                    <a:pt x="13195" y="401654"/>
                  </a:lnTo>
                  <a:lnTo>
                    <a:pt x="3379" y="357703"/>
                  </a:lnTo>
                  <a:lnTo>
                    <a:pt x="0" y="3116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46963" y="1018413"/>
            <a:ext cx="2595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0855" marR="5080" indent="-47879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Times New Roman"/>
                <a:cs typeface="Times New Roman"/>
              </a:rPr>
              <a:t>ДЕМОНСТРАЦИОННЫЙ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ЭКЗАМЕН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(ДЭ)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6595" y="1827022"/>
            <a:ext cx="463550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форма </a:t>
            </a:r>
            <a:r>
              <a:rPr sz="1600" dirty="0">
                <a:latin typeface="Times New Roman"/>
                <a:cs typeface="Times New Roman"/>
              </a:rPr>
              <a:t>аттестации, </a:t>
            </a:r>
            <a:r>
              <a:rPr sz="1600" spc="-10" dirty="0">
                <a:latin typeface="Times New Roman"/>
                <a:cs typeface="Times New Roman"/>
              </a:rPr>
              <a:t>предусматривающая </a:t>
            </a:r>
            <a:r>
              <a:rPr sz="1600" spc="-5" dirty="0">
                <a:latin typeface="Times New Roman"/>
                <a:cs typeface="Times New Roman"/>
              </a:rPr>
              <a:t>выполнение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обучающимися</a:t>
            </a:r>
            <a:r>
              <a:rPr sz="1600" spc="-5" dirty="0">
                <a:latin typeface="Times New Roman"/>
                <a:cs typeface="Times New Roman"/>
              </a:rPr>
              <a:t> практических</a:t>
            </a:r>
            <a:r>
              <a:rPr sz="1600" dirty="0">
                <a:latin typeface="Times New Roman"/>
                <a:cs typeface="Times New Roman"/>
              </a:rPr>
              <a:t> заданий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условиях </a:t>
            </a:r>
            <a:r>
              <a:rPr sz="1600" dirty="0">
                <a:latin typeface="Times New Roman"/>
                <a:cs typeface="Times New Roman"/>
              </a:rPr>
              <a:t> реальных </a:t>
            </a:r>
            <a:r>
              <a:rPr sz="1600" spc="-5" dirty="0">
                <a:latin typeface="Times New Roman"/>
                <a:cs typeface="Times New Roman"/>
              </a:rPr>
              <a:t>или </a:t>
            </a:r>
            <a:r>
              <a:rPr sz="1600" spc="-10" dirty="0">
                <a:latin typeface="Times New Roman"/>
                <a:cs typeface="Times New Roman"/>
              </a:rPr>
              <a:t>смоделированных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производственных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процессов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2261" y="4391914"/>
            <a:ext cx="11977370" cy="667385"/>
            <a:chOff x="82261" y="4391914"/>
            <a:chExt cx="11977370" cy="667385"/>
          </a:xfrm>
        </p:grpSpPr>
        <p:sp>
          <p:nvSpPr>
            <p:cNvPr id="12" name="object 12"/>
            <p:cNvSpPr/>
            <p:nvPr/>
          </p:nvSpPr>
          <p:spPr>
            <a:xfrm>
              <a:off x="82261" y="4779645"/>
              <a:ext cx="11977370" cy="108585"/>
            </a:xfrm>
            <a:custGeom>
              <a:avLst/>
              <a:gdLst/>
              <a:ahLst/>
              <a:cxnLst/>
              <a:rect l="l" t="t" r="r" b="b"/>
              <a:pathLst>
                <a:path w="11977370" h="108585">
                  <a:moveTo>
                    <a:pt x="11901035" y="31818"/>
                  </a:moveTo>
                  <a:lnTo>
                    <a:pt x="0" y="95757"/>
                  </a:lnTo>
                  <a:lnTo>
                    <a:pt x="68" y="108457"/>
                  </a:lnTo>
                  <a:lnTo>
                    <a:pt x="11901120" y="44518"/>
                  </a:lnTo>
                  <a:lnTo>
                    <a:pt x="11901035" y="31818"/>
                  </a:lnTo>
                  <a:close/>
                </a:path>
                <a:path w="11977370" h="108585">
                  <a:moveTo>
                    <a:pt x="11965178" y="31749"/>
                  </a:moveTo>
                  <a:lnTo>
                    <a:pt x="11913777" y="31749"/>
                  </a:lnTo>
                  <a:lnTo>
                    <a:pt x="11913904" y="44449"/>
                  </a:lnTo>
                  <a:lnTo>
                    <a:pt x="11901120" y="44518"/>
                  </a:lnTo>
                  <a:lnTo>
                    <a:pt x="11901331" y="76199"/>
                  </a:lnTo>
                  <a:lnTo>
                    <a:pt x="11977277" y="37718"/>
                  </a:lnTo>
                  <a:lnTo>
                    <a:pt x="11965178" y="31749"/>
                  </a:lnTo>
                  <a:close/>
                </a:path>
                <a:path w="11977370" h="108585">
                  <a:moveTo>
                    <a:pt x="11913777" y="31749"/>
                  </a:moveTo>
                  <a:lnTo>
                    <a:pt x="11901035" y="31818"/>
                  </a:lnTo>
                  <a:lnTo>
                    <a:pt x="11901120" y="44518"/>
                  </a:lnTo>
                  <a:lnTo>
                    <a:pt x="11913904" y="44449"/>
                  </a:lnTo>
                  <a:lnTo>
                    <a:pt x="11913777" y="31749"/>
                  </a:lnTo>
                  <a:close/>
                </a:path>
                <a:path w="11977370" h="108585">
                  <a:moveTo>
                    <a:pt x="11900823" y="0"/>
                  </a:moveTo>
                  <a:lnTo>
                    <a:pt x="11901035" y="31818"/>
                  </a:lnTo>
                  <a:lnTo>
                    <a:pt x="11965178" y="31749"/>
                  </a:lnTo>
                  <a:lnTo>
                    <a:pt x="1190082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9724" y="4443984"/>
              <a:ext cx="281940" cy="281940"/>
            </a:xfrm>
            <a:custGeom>
              <a:avLst/>
              <a:gdLst/>
              <a:ahLst/>
              <a:cxnLst/>
              <a:rect l="l" t="t" r="r" b="b"/>
              <a:pathLst>
                <a:path w="281940" h="281939">
                  <a:moveTo>
                    <a:pt x="140969" y="0"/>
                  </a:moveTo>
                  <a:lnTo>
                    <a:pt x="96414" y="7187"/>
                  </a:lnTo>
                  <a:lnTo>
                    <a:pt x="57716" y="27200"/>
                  </a:lnTo>
                  <a:lnTo>
                    <a:pt x="27200" y="57716"/>
                  </a:lnTo>
                  <a:lnTo>
                    <a:pt x="7187" y="96414"/>
                  </a:lnTo>
                  <a:lnTo>
                    <a:pt x="0" y="140970"/>
                  </a:lnTo>
                  <a:lnTo>
                    <a:pt x="7187" y="185525"/>
                  </a:lnTo>
                  <a:lnTo>
                    <a:pt x="27200" y="224223"/>
                  </a:lnTo>
                  <a:lnTo>
                    <a:pt x="57716" y="254739"/>
                  </a:lnTo>
                  <a:lnTo>
                    <a:pt x="96414" y="274752"/>
                  </a:lnTo>
                  <a:lnTo>
                    <a:pt x="140969" y="281940"/>
                  </a:lnTo>
                  <a:lnTo>
                    <a:pt x="185525" y="274752"/>
                  </a:lnTo>
                  <a:lnTo>
                    <a:pt x="224223" y="254739"/>
                  </a:lnTo>
                  <a:lnTo>
                    <a:pt x="254739" y="224223"/>
                  </a:lnTo>
                  <a:lnTo>
                    <a:pt x="274752" y="185525"/>
                  </a:lnTo>
                  <a:lnTo>
                    <a:pt x="281939" y="140970"/>
                  </a:lnTo>
                  <a:lnTo>
                    <a:pt x="274752" y="96414"/>
                  </a:lnTo>
                  <a:lnTo>
                    <a:pt x="254739" y="57716"/>
                  </a:lnTo>
                  <a:lnTo>
                    <a:pt x="224223" y="27200"/>
                  </a:lnTo>
                  <a:lnTo>
                    <a:pt x="185525" y="7187"/>
                  </a:lnTo>
                  <a:lnTo>
                    <a:pt x="140969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39724" y="4443984"/>
              <a:ext cx="281940" cy="281940"/>
            </a:xfrm>
            <a:custGeom>
              <a:avLst/>
              <a:gdLst/>
              <a:ahLst/>
              <a:cxnLst/>
              <a:rect l="l" t="t" r="r" b="b"/>
              <a:pathLst>
                <a:path w="281940" h="281939">
                  <a:moveTo>
                    <a:pt x="0" y="140970"/>
                  </a:moveTo>
                  <a:lnTo>
                    <a:pt x="7187" y="96414"/>
                  </a:lnTo>
                  <a:lnTo>
                    <a:pt x="27200" y="57716"/>
                  </a:lnTo>
                  <a:lnTo>
                    <a:pt x="57716" y="27200"/>
                  </a:lnTo>
                  <a:lnTo>
                    <a:pt x="96414" y="7187"/>
                  </a:lnTo>
                  <a:lnTo>
                    <a:pt x="140969" y="0"/>
                  </a:lnTo>
                  <a:lnTo>
                    <a:pt x="185525" y="7187"/>
                  </a:lnTo>
                  <a:lnTo>
                    <a:pt x="224223" y="27200"/>
                  </a:lnTo>
                  <a:lnTo>
                    <a:pt x="254739" y="57716"/>
                  </a:lnTo>
                  <a:lnTo>
                    <a:pt x="274752" y="96414"/>
                  </a:lnTo>
                  <a:lnTo>
                    <a:pt x="281939" y="140970"/>
                  </a:lnTo>
                  <a:lnTo>
                    <a:pt x="274752" y="185525"/>
                  </a:lnTo>
                  <a:lnTo>
                    <a:pt x="254739" y="224223"/>
                  </a:lnTo>
                  <a:lnTo>
                    <a:pt x="224223" y="254739"/>
                  </a:lnTo>
                  <a:lnTo>
                    <a:pt x="185525" y="274752"/>
                  </a:lnTo>
                  <a:lnTo>
                    <a:pt x="140969" y="281940"/>
                  </a:lnTo>
                  <a:lnTo>
                    <a:pt x="96414" y="274752"/>
                  </a:lnTo>
                  <a:lnTo>
                    <a:pt x="57716" y="254739"/>
                  </a:lnTo>
                  <a:lnTo>
                    <a:pt x="27200" y="224223"/>
                  </a:lnTo>
                  <a:lnTo>
                    <a:pt x="7187" y="185525"/>
                  </a:lnTo>
                  <a:lnTo>
                    <a:pt x="0" y="140970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95528" y="4398264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40" h="280670">
                  <a:moveTo>
                    <a:pt x="0" y="140208"/>
                  </a:moveTo>
                  <a:lnTo>
                    <a:pt x="7187" y="95877"/>
                  </a:lnTo>
                  <a:lnTo>
                    <a:pt x="27200" y="57387"/>
                  </a:lnTo>
                  <a:lnTo>
                    <a:pt x="57716" y="27041"/>
                  </a:lnTo>
                  <a:lnTo>
                    <a:pt x="96414" y="7144"/>
                  </a:lnTo>
                  <a:lnTo>
                    <a:pt x="140969" y="0"/>
                  </a:lnTo>
                  <a:lnTo>
                    <a:pt x="185525" y="7144"/>
                  </a:lnTo>
                  <a:lnTo>
                    <a:pt x="224223" y="27041"/>
                  </a:lnTo>
                  <a:lnTo>
                    <a:pt x="254739" y="57387"/>
                  </a:lnTo>
                  <a:lnTo>
                    <a:pt x="274752" y="95877"/>
                  </a:lnTo>
                  <a:lnTo>
                    <a:pt x="281940" y="140208"/>
                  </a:lnTo>
                  <a:lnTo>
                    <a:pt x="274752" y="184538"/>
                  </a:lnTo>
                  <a:lnTo>
                    <a:pt x="254739" y="223028"/>
                  </a:lnTo>
                  <a:lnTo>
                    <a:pt x="224223" y="253374"/>
                  </a:lnTo>
                  <a:lnTo>
                    <a:pt x="185525" y="273271"/>
                  </a:lnTo>
                  <a:lnTo>
                    <a:pt x="140969" y="280416"/>
                  </a:lnTo>
                  <a:lnTo>
                    <a:pt x="96414" y="273271"/>
                  </a:lnTo>
                  <a:lnTo>
                    <a:pt x="57716" y="253374"/>
                  </a:lnTo>
                  <a:lnTo>
                    <a:pt x="27200" y="223028"/>
                  </a:lnTo>
                  <a:lnTo>
                    <a:pt x="7187" y="184538"/>
                  </a:lnTo>
                  <a:lnTo>
                    <a:pt x="0" y="140208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58596" y="4725924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5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120241" y="4912867"/>
            <a:ext cx="197167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Практические </a:t>
            </a:r>
            <a:r>
              <a:rPr sz="1800" dirty="0">
                <a:latin typeface="Times New Roman"/>
                <a:cs typeface="Times New Roman"/>
              </a:rPr>
              <a:t> задания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условиях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производственных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процессов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456944" y="3564635"/>
            <a:ext cx="9089390" cy="1492885"/>
            <a:chOff x="1456944" y="3564635"/>
            <a:chExt cx="9089390" cy="1492885"/>
          </a:xfrm>
        </p:grpSpPr>
        <p:sp>
          <p:nvSpPr>
            <p:cNvPr id="19" name="object 19"/>
            <p:cNvSpPr/>
            <p:nvPr/>
          </p:nvSpPr>
          <p:spPr>
            <a:xfrm>
              <a:off x="3874008" y="4447031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39" h="280670">
                  <a:moveTo>
                    <a:pt x="140969" y="0"/>
                  </a:moveTo>
                  <a:lnTo>
                    <a:pt x="96414" y="7144"/>
                  </a:lnTo>
                  <a:lnTo>
                    <a:pt x="57716" y="27041"/>
                  </a:lnTo>
                  <a:lnTo>
                    <a:pt x="27200" y="57387"/>
                  </a:lnTo>
                  <a:lnTo>
                    <a:pt x="7187" y="95877"/>
                  </a:lnTo>
                  <a:lnTo>
                    <a:pt x="0" y="140208"/>
                  </a:lnTo>
                  <a:lnTo>
                    <a:pt x="7187" y="184538"/>
                  </a:lnTo>
                  <a:lnTo>
                    <a:pt x="27200" y="223028"/>
                  </a:lnTo>
                  <a:lnTo>
                    <a:pt x="57716" y="253374"/>
                  </a:lnTo>
                  <a:lnTo>
                    <a:pt x="96414" y="273271"/>
                  </a:lnTo>
                  <a:lnTo>
                    <a:pt x="140969" y="280416"/>
                  </a:lnTo>
                  <a:lnTo>
                    <a:pt x="185525" y="273271"/>
                  </a:lnTo>
                  <a:lnTo>
                    <a:pt x="224223" y="253374"/>
                  </a:lnTo>
                  <a:lnTo>
                    <a:pt x="254739" y="223028"/>
                  </a:lnTo>
                  <a:lnTo>
                    <a:pt x="274752" y="184538"/>
                  </a:lnTo>
                  <a:lnTo>
                    <a:pt x="281939" y="140208"/>
                  </a:lnTo>
                  <a:lnTo>
                    <a:pt x="274752" y="95877"/>
                  </a:lnTo>
                  <a:lnTo>
                    <a:pt x="254739" y="57387"/>
                  </a:lnTo>
                  <a:lnTo>
                    <a:pt x="224223" y="27041"/>
                  </a:lnTo>
                  <a:lnTo>
                    <a:pt x="185525" y="7144"/>
                  </a:lnTo>
                  <a:lnTo>
                    <a:pt x="140969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874008" y="4447031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39" h="280670">
                  <a:moveTo>
                    <a:pt x="0" y="140208"/>
                  </a:moveTo>
                  <a:lnTo>
                    <a:pt x="7187" y="95877"/>
                  </a:lnTo>
                  <a:lnTo>
                    <a:pt x="27200" y="57387"/>
                  </a:lnTo>
                  <a:lnTo>
                    <a:pt x="57716" y="27041"/>
                  </a:lnTo>
                  <a:lnTo>
                    <a:pt x="96414" y="7144"/>
                  </a:lnTo>
                  <a:lnTo>
                    <a:pt x="140969" y="0"/>
                  </a:lnTo>
                  <a:lnTo>
                    <a:pt x="185525" y="7144"/>
                  </a:lnTo>
                  <a:lnTo>
                    <a:pt x="224223" y="27041"/>
                  </a:lnTo>
                  <a:lnTo>
                    <a:pt x="254739" y="57387"/>
                  </a:lnTo>
                  <a:lnTo>
                    <a:pt x="274752" y="95877"/>
                  </a:lnTo>
                  <a:lnTo>
                    <a:pt x="281939" y="140208"/>
                  </a:lnTo>
                  <a:lnTo>
                    <a:pt x="274752" y="184538"/>
                  </a:lnTo>
                  <a:lnTo>
                    <a:pt x="254739" y="223028"/>
                  </a:lnTo>
                  <a:lnTo>
                    <a:pt x="224223" y="253374"/>
                  </a:lnTo>
                  <a:lnTo>
                    <a:pt x="185525" y="273271"/>
                  </a:lnTo>
                  <a:lnTo>
                    <a:pt x="140969" y="280416"/>
                  </a:lnTo>
                  <a:lnTo>
                    <a:pt x="96414" y="273271"/>
                  </a:lnTo>
                  <a:lnTo>
                    <a:pt x="57716" y="253374"/>
                  </a:lnTo>
                  <a:lnTo>
                    <a:pt x="27200" y="223028"/>
                  </a:lnTo>
                  <a:lnTo>
                    <a:pt x="7187" y="184538"/>
                  </a:lnTo>
                  <a:lnTo>
                    <a:pt x="0" y="140208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31336" y="4401311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0" y="140207"/>
                  </a:moveTo>
                  <a:lnTo>
                    <a:pt x="7144" y="95877"/>
                  </a:lnTo>
                  <a:lnTo>
                    <a:pt x="27041" y="57387"/>
                  </a:lnTo>
                  <a:lnTo>
                    <a:pt x="57387" y="27041"/>
                  </a:lnTo>
                  <a:lnTo>
                    <a:pt x="95877" y="7144"/>
                  </a:lnTo>
                  <a:lnTo>
                    <a:pt x="140208" y="0"/>
                  </a:lnTo>
                  <a:lnTo>
                    <a:pt x="184538" y="7144"/>
                  </a:lnTo>
                  <a:lnTo>
                    <a:pt x="223028" y="27041"/>
                  </a:lnTo>
                  <a:lnTo>
                    <a:pt x="253374" y="57387"/>
                  </a:lnTo>
                  <a:lnTo>
                    <a:pt x="273271" y="95877"/>
                  </a:lnTo>
                  <a:lnTo>
                    <a:pt x="280415" y="140207"/>
                  </a:lnTo>
                  <a:lnTo>
                    <a:pt x="273271" y="184538"/>
                  </a:lnTo>
                  <a:lnTo>
                    <a:pt x="253374" y="223028"/>
                  </a:lnTo>
                  <a:lnTo>
                    <a:pt x="223028" y="253374"/>
                  </a:lnTo>
                  <a:lnTo>
                    <a:pt x="184538" y="273271"/>
                  </a:lnTo>
                  <a:lnTo>
                    <a:pt x="140208" y="280415"/>
                  </a:lnTo>
                  <a:lnTo>
                    <a:pt x="95877" y="273271"/>
                  </a:lnTo>
                  <a:lnTo>
                    <a:pt x="57387" y="253374"/>
                  </a:lnTo>
                  <a:lnTo>
                    <a:pt x="27041" y="223028"/>
                  </a:lnTo>
                  <a:lnTo>
                    <a:pt x="7144" y="184538"/>
                  </a:lnTo>
                  <a:lnTo>
                    <a:pt x="0" y="140207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92879" y="4727447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5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336791" y="4447031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40" h="280670">
                  <a:moveTo>
                    <a:pt x="140970" y="0"/>
                  </a:moveTo>
                  <a:lnTo>
                    <a:pt x="96414" y="7144"/>
                  </a:lnTo>
                  <a:lnTo>
                    <a:pt x="57716" y="27041"/>
                  </a:lnTo>
                  <a:lnTo>
                    <a:pt x="27200" y="57387"/>
                  </a:lnTo>
                  <a:lnTo>
                    <a:pt x="7187" y="95877"/>
                  </a:lnTo>
                  <a:lnTo>
                    <a:pt x="0" y="140208"/>
                  </a:lnTo>
                  <a:lnTo>
                    <a:pt x="7187" y="184538"/>
                  </a:lnTo>
                  <a:lnTo>
                    <a:pt x="27200" y="223028"/>
                  </a:lnTo>
                  <a:lnTo>
                    <a:pt x="57716" y="253374"/>
                  </a:lnTo>
                  <a:lnTo>
                    <a:pt x="96414" y="273271"/>
                  </a:lnTo>
                  <a:lnTo>
                    <a:pt x="140970" y="280416"/>
                  </a:lnTo>
                  <a:lnTo>
                    <a:pt x="185525" y="273271"/>
                  </a:lnTo>
                  <a:lnTo>
                    <a:pt x="224223" y="253374"/>
                  </a:lnTo>
                  <a:lnTo>
                    <a:pt x="254739" y="223028"/>
                  </a:lnTo>
                  <a:lnTo>
                    <a:pt x="274752" y="184538"/>
                  </a:lnTo>
                  <a:lnTo>
                    <a:pt x="281939" y="140208"/>
                  </a:lnTo>
                  <a:lnTo>
                    <a:pt x="274752" y="95877"/>
                  </a:lnTo>
                  <a:lnTo>
                    <a:pt x="254739" y="57387"/>
                  </a:lnTo>
                  <a:lnTo>
                    <a:pt x="224223" y="27041"/>
                  </a:lnTo>
                  <a:lnTo>
                    <a:pt x="185525" y="7144"/>
                  </a:lnTo>
                  <a:lnTo>
                    <a:pt x="14097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336791" y="4447031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40" h="280670">
                  <a:moveTo>
                    <a:pt x="0" y="140208"/>
                  </a:moveTo>
                  <a:lnTo>
                    <a:pt x="7187" y="95877"/>
                  </a:lnTo>
                  <a:lnTo>
                    <a:pt x="27200" y="57387"/>
                  </a:lnTo>
                  <a:lnTo>
                    <a:pt x="57716" y="27041"/>
                  </a:lnTo>
                  <a:lnTo>
                    <a:pt x="96414" y="7144"/>
                  </a:lnTo>
                  <a:lnTo>
                    <a:pt x="140970" y="0"/>
                  </a:lnTo>
                  <a:lnTo>
                    <a:pt x="185525" y="7144"/>
                  </a:lnTo>
                  <a:lnTo>
                    <a:pt x="224223" y="27041"/>
                  </a:lnTo>
                  <a:lnTo>
                    <a:pt x="254739" y="57387"/>
                  </a:lnTo>
                  <a:lnTo>
                    <a:pt x="274752" y="95877"/>
                  </a:lnTo>
                  <a:lnTo>
                    <a:pt x="281939" y="140208"/>
                  </a:lnTo>
                  <a:lnTo>
                    <a:pt x="274752" y="184538"/>
                  </a:lnTo>
                  <a:lnTo>
                    <a:pt x="254739" y="223028"/>
                  </a:lnTo>
                  <a:lnTo>
                    <a:pt x="224223" y="253374"/>
                  </a:lnTo>
                  <a:lnTo>
                    <a:pt x="185525" y="273271"/>
                  </a:lnTo>
                  <a:lnTo>
                    <a:pt x="140970" y="280416"/>
                  </a:lnTo>
                  <a:lnTo>
                    <a:pt x="96414" y="273271"/>
                  </a:lnTo>
                  <a:lnTo>
                    <a:pt x="57716" y="253374"/>
                  </a:lnTo>
                  <a:lnTo>
                    <a:pt x="27200" y="223028"/>
                  </a:lnTo>
                  <a:lnTo>
                    <a:pt x="7187" y="184538"/>
                  </a:lnTo>
                  <a:lnTo>
                    <a:pt x="0" y="140208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94120" y="4401311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0" y="140207"/>
                  </a:moveTo>
                  <a:lnTo>
                    <a:pt x="7144" y="95877"/>
                  </a:lnTo>
                  <a:lnTo>
                    <a:pt x="27041" y="57387"/>
                  </a:lnTo>
                  <a:lnTo>
                    <a:pt x="57387" y="27041"/>
                  </a:lnTo>
                  <a:lnTo>
                    <a:pt x="95877" y="7144"/>
                  </a:lnTo>
                  <a:lnTo>
                    <a:pt x="140207" y="0"/>
                  </a:lnTo>
                  <a:lnTo>
                    <a:pt x="184538" y="7144"/>
                  </a:lnTo>
                  <a:lnTo>
                    <a:pt x="223028" y="27041"/>
                  </a:lnTo>
                  <a:lnTo>
                    <a:pt x="253374" y="57387"/>
                  </a:lnTo>
                  <a:lnTo>
                    <a:pt x="273271" y="95877"/>
                  </a:lnTo>
                  <a:lnTo>
                    <a:pt x="280415" y="140207"/>
                  </a:lnTo>
                  <a:lnTo>
                    <a:pt x="273271" y="184538"/>
                  </a:lnTo>
                  <a:lnTo>
                    <a:pt x="253374" y="223028"/>
                  </a:lnTo>
                  <a:lnTo>
                    <a:pt x="223028" y="253374"/>
                  </a:lnTo>
                  <a:lnTo>
                    <a:pt x="184538" y="273271"/>
                  </a:lnTo>
                  <a:lnTo>
                    <a:pt x="140207" y="280415"/>
                  </a:lnTo>
                  <a:lnTo>
                    <a:pt x="95877" y="273271"/>
                  </a:lnTo>
                  <a:lnTo>
                    <a:pt x="57387" y="253374"/>
                  </a:lnTo>
                  <a:lnTo>
                    <a:pt x="27041" y="223028"/>
                  </a:lnTo>
                  <a:lnTo>
                    <a:pt x="7144" y="184538"/>
                  </a:lnTo>
                  <a:lnTo>
                    <a:pt x="0" y="140207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455664" y="4727447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5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921496" y="4407407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140207" y="0"/>
                  </a:moveTo>
                  <a:lnTo>
                    <a:pt x="95877" y="7144"/>
                  </a:lnTo>
                  <a:lnTo>
                    <a:pt x="57387" y="27041"/>
                  </a:lnTo>
                  <a:lnTo>
                    <a:pt x="27041" y="57387"/>
                  </a:lnTo>
                  <a:lnTo>
                    <a:pt x="7144" y="95877"/>
                  </a:lnTo>
                  <a:lnTo>
                    <a:pt x="0" y="140208"/>
                  </a:lnTo>
                  <a:lnTo>
                    <a:pt x="7144" y="184538"/>
                  </a:lnTo>
                  <a:lnTo>
                    <a:pt x="27041" y="223028"/>
                  </a:lnTo>
                  <a:lnTo>
                    <a:pt x="57387" y="253374"/>
                  </a:lnTo>
                  <a:lnTo>
                    <a:pt x="95877" y="273271"/>
                  </a:lnTo>
                  <a:lnTo>
                    <a:pt x="140207" y="280416"/>
                  </a:lnTo>
                  <a:lnTo>
                    <a:pt x="184538" y="273271"/>
                  </a:lnTo>
                  <a:lnTo>
                    <a:pt x="223028" y="253374"/>
                  </a:lnTo>
                  <a:lnTo>
                    <a:pt x="253374" y="223028"/>
                  </a:lnTo>
                  <a:lnTo>
                    <a:pt x="273271" y="184538"/>
                  </a:lnTo>
                  <a:lnTo>
                    <a:pt x="280415" y="140208"/>
                  </a:lnTo>
                  <a:lnTo>
                    <a:pt x="273271" y="95877"/>
                  </a:lnTo>
                  <a:lnTo>
                    <a:pt x="253374" y="57387"/>
                  </a:lnTo>
                  <a:lnTo>
                    <a:pt x="223028" y="27041"/>
                  </a:lnTo>
                  <a:lnTo>
                    <a:pt x="184538" y="7144"/>
                  </a:lnTo>
                  <a:lnTo>
                    <a:pt x="140207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921496" y="4407407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0" y="140208"/>
                  </a:moveTo>
                  <a:lnTo>
                    <a:pt x="7144" y="95877"/>
                  </a:lnTo>
                  <a:lnTo>
                    <a:pt x="27041" y="57387"/>
                  </a:lnTo>
                  <a:lnTo>
                    <a:pt x="57387" y="27041"/>
                  </a:lnTo>
                  <a:lnTo>
                    <a:pt x="95877" y="7144"/>
                  </a:lnTo>
                  <a:lnTo>
                    <a:pt x="140207" y="0"/>
                  </a:lnTo>
                  <a:lnTo>
                    <a:pt x="184538" y="7144"/>
                  </a:lnTo>
                  <a:lnTo>
                    <a:pt x="223028" y="27041"/>
                  </a:lnTo>
                  <a:lnTo>
                    <a:pt x="253374" y="57387"/>
                  </a:lnTo>
                  <a:lnTo>
                    <a:pt x="273271" y="95877"/>
                  </a:lnTo>
                  <a:lnTo>
                    <a:pt x="280415" y="140208"/>
                  </a:lnTo>
                  <a:lnTo>
                    <a:pt x="273271" y="184538"/>
                  </a:lnTo>
                  <a:lnTo>
                    <a:pt x="253374" y="223028"/>
                  </a:lnTo>
                  <a:lnTo>
                    <a:pt x="223028" y="253374"/>
                  </a:lnTo>
                  <a:lnTo>
                    <a:pt x="184538" y="273271"/>
                  </a:lnTo>
                  <a:lnTo>
                    <a:pt x="140207" y="280416"/>
                  </a:lnTo>
                  <a:lnTo>
                    <a:pt x="95877" y="273271"/>
                  </a:lnTo>
                  <a:lnTo>
                    <a:pt x="57387" y="253374"/>
                  </a:lnTo>
                  <a:lnTo>
                    <a:pt x="27041" y="223028"/>
                  </a:lnTo>
                  <a:lnTo>
                    <a:pt x="7144" y="184538"/>
                  </a:lnTo>
                  <a:lnTo>
                    <a:pt x="0" y="140208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877300" y="4361687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40" h="280670">
                  <a:moveTo>
                    <a:pt x="0" y="140207"/>
                  </a:moveTo>
                  <a:lnTo>
                    <a:pt x="7187" y="95877"/>
                  </a:lnTo>
                  <a:lnTo>
                    <a:pt x="27200" y="57387"/>
                  </a:lnTo>
                  <a:lnTo>
                    <a:pt x="57716" y="27041"/>
                  </a:lnTo>
                  <a:lnTo>
                    <a:pt x="96414" y="7144"/>
                  </a:lnTo>
                  <a:lnTo>
                    <a:pt x="140970" y="0"/>
                  </a:lnTo>
                  <a:lnTo>
                    <a:pt x="185525" y="7144"/>
                  </a:lnTo>
                  <a:lnTo>
                    <a:pt x="224223" y="27041"/>
                  </a:lnTo>
                  <a:lnTo>
                    <a:pt x="254739" y="57387"/>
                  </a:lnTo>
                  <a:lnTo>
                    <a:pt x="274752" y="95877"/>
                  </a:lnTo>
                  <a:lnTo>
                    <a:pt x="281940" y="140207"/>
                  </a:lnTo>
                  <a:lnTo>
                    <a:pt x="274752" y="184538"/>
                  </a:lnTo>
                  <a:lnTo>
                    <a:pt x="254739" y="223028"/>
                  </a:lnTo>
                  <a:lnTo>
                    <a:pt x="224223" y="253374"/>
                  </a:lnTo>
                  <a:lnTo>
                    <a:pt x="185525" y="273271"/>
                  </a:lnTo>
                  <a:lnTo>
                    <a:pt x="140970" y="280416"/>
                  </a:lnTo>
                  <a:lnTo>
                    <a:pt x="96414" y="273271"/>
                  </a:lnTo>
                  <a:lnTo>
                    <a:pt x="57716" y="253374"/>
                  </a:lnTo>
                  <a:lnTo>
                    <a:pt x="27200" y="223028"/>
                  </a:lnTo>
                  <a:lnTo>
                    <a:pt x="7187" y="184538"/>
                  </a:lnTo>
                  <a:lnTo>
                    <a:pt x="0" y="140207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040367" y="4687823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5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56944" y="3697276"/>
              <a:ext cx="1063752" cy="102707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93692" y="3642359"/>
              <a:ext cx="1162812" cy="1162812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09175" y="3656075"/>
              <a:ext cx="1136903" cy="113538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63155" y="3564635"/>
              <a:ext cx="1162811" cy="1164336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4132326" y="4883022"/>
            <a:ext cx="12909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завис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ая  </a:t>
            </a:r>
            <a:r>
              <a:rPr sz="1800" spc="-10" dirty="0">
                <a:latin typeface="Times New Roman"/>
                <a:cs typeface="Times New Roman"/>
              </a:rPr>
              <a:t>экспертная </a:t>
            </a:r>
            <a:r>
              <a:rPr sz="1800" spc="-5" dirty="0">
                <a:latin typeface="Times New Roman"/>
                <a:cs typeface="Times New Roman"/>
              </a:rPr>
              <a:t> оценка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598411" y="4885435"/>
            <a:ext cx="15201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Учет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орпор</a:t>
            </a:r>
            <a:r>
              <a:rPr sz="1800" spc="-5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тивных  </a:t>
            </a:r>
            <a:r>
              <a:rPr sz="1800" spc="-5" dirty="0">
                <a:latin typeface="Times New Roman"/>
                <a:cs typeface="Times New Roman"/>
              </a:rPr>
              <a:t>стандартов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работодателей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287002" y="4879594"/>
            <a:ext cx="168592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лнитель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е  </a:t>
            </a:r>
            <a:r>
              <a:rPr sz="1800" spc="-5" dirty="0">
                <a:latin typeface="Times New Roman"/>
                <a:cs typeface="Times New Roman"/>
              </a:rPr>
              <a:t>возможности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трудоустройства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5598921" y="1016253"/>
            <a:ext cx="6466840" cy="2077720"/>
            <a:chOff x="5598921" y="1016253"/>
            <a:chExt cx="6466840" cy="2077720"/>
          </a:xfrm>
        </p:grpSpPr>
        <p:sp>
          <p:nvSpPr>
            <p:cNvPr id="39" name="object 39"/>
            <p:cNvSpPr/>
            <p:nvPr/>
          </p:nvSpPr>
          <p:spPr>
            <a:xfrm>
              <a:off x="5946647" y="1354835"/>
              <a:ext cx="6113145" cy="1732914"/>
            </a:xfrm>
            <a:custGeom>
              <a:avLst/>
              <a:gdLst/>
              <a:ahLst/>
              <a:cxnLst/>
              <a:rect l="l" t="t" r="r" b="b"/>
              <a:pathLst>
                <a:path w="6113145" h="1732914">
                  <a:moveTo>
                    <a:pt x="5692140" y="0"/>
                  </a:moveTo>
                  <a:lnTo>
                    <a:pt x="420624" y="0"/>
                  </a:lnTo>
                  <a:lnTo>
                    <a:pt x="371574" y="2830"/>
                  </a:lnTo>
                  <a:lnTo>
                    <a:pt x="324185" y="11110"/>
                  </a:lnTo>
                  <a:lnTo>
                    <a:pt x="278773" y="24524"/>
                  </a:lnTo>
                  <a:lnTo>
                    <a:pt x="235653" y="42756"/>
                  </a:lnTo>
                  <a:lnTo>
                    <a:pt x="195141" y="65491"/>
                  </a:lnTo>
                  <a:lnTo>
                    <a:pt x="157554" y="92413"/>
                  </a:lnTo>
                  <a:lnTo>
                    <a:pt x="123205" y="123205"/>
                  </a:lnTo>
                  <a:lnTo>
                    <a:pt x="92413" y="157554"/>
                  </a:lnTo>
                  <a:lnTo>
                    <a:pt x="65491" y="195141"/>
                  </a:lnTo>
                  <a:lnTo>
                    <a:pt x="42756" y="235653"/>
                  </a:lnTo>
                  <a:lnTo>
                    <a:pt x="24524" y="278773"/>
                  </a:lnTo>
                  <a:lnTo>
                    <a:pt x="11110" y="324185"/>
                  </a:lnTo>
                  <a:lnTo>
                    <a:pt x="2830" y="371574"/>
                  </a:lnTo>
                  <a:lnTo>
                    <a:pt x="0" y="420624"/>
                  </a:lnTo>
                  <a:lnTo>
                    <a:pt x="0" y="1312164"/>
                  </a:lnTo>
                  <a:lnTo>
                    <a:pt x="2830" y="1361213"/>
                  </a:lnTo>
                  <a:lnTo>
                    <a:pt x="11110" y="1408602"/>
                  </a:lnTo>
                  <a:lnTo>
                    <a:pt x="24524" y="1454014"/>
                  </a:lnTo>
                  <a:lnTo>
                    <a:pt x="42756" y="1497134"/>
                  </a:lnTo>
                  <a:lnTo>
                    <a:pt x="65491" y="1537646"/>
                  </a:lnTo>
                  <a:lnTo>
                    <a:pt x="92413" y="1575233"/>
                  </a:lnTo>
                  <a:lnTo>
                    <a:pt x="123205" y="1609582"/>
                  </a:lnTo>
                  <a:lnTo>
                    <a:pt x="157554" y="1640374"/>
                  </a:lnTo>
                  <a:lnTo>
                    <a:pt x="195141" y="1667296"/>
                  </a:lnTo>
                  <a:lnTo>
                    <a:pt x="235653" y="1690031"/>
                  </a:lnTo>
                  <a:lnTo>
                    <a:pt x="278773" y="1708263"/>
                  </a:lnTo>
                  <a:lnTo>
                    <a:pt x="324185" y="1721677"/>
                  </a:lnTo>
                  <a:lnTo>
                    <a:pt x="371574" y="1729957"/>
                  </a:lnTo>
                  <a:lnTo>
                    <a:pt x="420624" y="1732788"/>
                  </a:lnTo>
                  <a:lnTo>
                    <a:pt x="5692140" y="1732788"/>
                  </a:lnTo>
                  <a:lnTo>
                    <a:pt x="5741189" y="1729957"/>
                  </a:lnTo>
                  <a:lnTo>
                    <a:pt x="5788578" y="1721677"/>
                  </a:lnTo>
                  <a:lnTo>
                    <a:pt x="5833990" y="1708263"/>
                  </a:lnTo>
                  <a:lnTo>
                    <a:pt x="5877110" y="1690031"/>
                  </a:lnTo>
                  <a:lnTo>
                    <a:pt x="5917622" y="1667296"/>
                  </a:lnTo>
                  <a:lnTo>
                    <a:pt x="5955209" y="1640374"/>
                  </a:lnTo>
                  <a:lnTo>
                    <a:pt x="5989558" y="1609582"/>
                  </a:lnTo>
                  <a:lnTo>
                    <a:pt x="6020350" y="1575233"/>
                  </a:lnTo>
                  <a:lnTo>
                    <a:pt x="6047272" y="1537646"/>
                  </a:lnTo>
                  <a:lnTo>
                    <a:pt x="6070007" y="1497134"/>
                  </a:lnTo>
                  <a:lnTo>
                    <a:pt x="6088239" y="1454014"/>
                  </a:lnTo>
                  <a:lnTo>
                    <a:pt x="6101653" y="1408602"/>
                  </a:lnTo>
                  <a:lnTo>
                    <a:pt x="6109933" y="1361213"/>
                  </a:lnTo>
                  <a:lnTo>
                    <a:pt x="6112763" y="1312164"/>
                  </a:lnTo>
                  <a:lnTo>
                    <a:pt x="6112763" y="420624"/>
                  </a:lnTo>
                  <a:lnTo>
                    <a:pt x="6109933" y="371574"/>
                  </a:lnTo>
                  <a:lnTo>
                    <a:pt x="6101653" y="324185"/>
                  </a:lnTo>
                  <a:lnTo>
                    <a:pt x="6088239" y="278773"/>
                  </a:lnTo>
                  <a:lnTo>
                    <a:pt x="6070007" y="235653"/>
                  </a:lnTo>
                  <a:lnTo>
                    <a:pt x="6047272" y="195141"/>
                  </a:lnTo>
                  <a:lnTo>
                    <a:pt x="6020350" y="157554"/>
                  </a:lnTo>
                  <a:lnTo>
                    <a:pt x="5989558" y="123205"/>
                  </a:lnTo>
                  <a:lnTo>
                    <a:pt x="5955209" y="92413"/>
                  </a:lnTo>
                  <a:lnTo>
                    <a:pt x="5917622" y="65491"/>
                  </a:lnTo>
                  <a:lnTo>
                    <a:pt x="5877110" y="42756"/>
                  </a:lnTo>
                  <a:lnTo>
                    <a:pt x="5833990" y="24524"/>
                  </a:lnTo>
                  <a:lnTo>
                    <a:pt x="5788578" y="11110"/>
                  </a:lnTo>
                  <a:lnTo>
                    <a:pt x="5741189" y="2830"/>
                  </a:lnTo>
                  <a:lnTo>
                    <a:pt x="569214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6647" y="1354835"/>
              <a:ext cx="6113145" cy="1732914"/>
            </a:xfrm>
            <a:custGeom>
              <a:avLst/>
              <a:gdLst/>
              <a:ahLst/>
              <a:cxnLst/>
              <a:rect l="l" t="t" r="r" b="b"/>
              <a:pathLst>
                <a:path w="6113145" h="1732914">
                  <a:moveTo>
                    <a:pt x="0" y="420624"/>
                  </a:moveTo>
                  <a:lnTo>
                    <a:pt x="2830" y="371574"/>
                  </a:lnTo>
                  <a:lnTo>
                    <a:pt x="11110" y="324185"/>
                  </a:lnTo>
                  <a:lnTo>
                    <a:pt x="24524" y="278773"/>
                  </a:lnTo>
                  <a:lnTo>
                    <a:pt x="42756" y="235653"/>
                  </a:lnTo>
                  <a:lnTo>
                    <a:pt x="65491" y="195141"/>
                  </a:lnTo>
                  <a:lnTo>
                    <a:pt x="92413" y="157554"/>
                  </a:lnTo>
                  <a:lnTo>
                    <a:pt x="123205" y="123205"/>
                  </a:lnTo>
                  <a:lnTo>
                    <a:pt x="157554" y="92413"/>
                  </a:lnTo>
                  <a:lnTo>
                    <a:pt x="195141" y="65491"/>
                  </a:lnTo>
                  <a:lnTo>
                    <a:pt x="235653" y="42756"/>
                  </a:lnTo>
                  <a:lnTo>
                    <a:pt x="278773" y="24524"/>
                  </a:lnTo>
                  <a:lnTo>
                    <a:pt x="324185" y="11110"/>
                  </a:lnTo>
                  <a:lnTo>
                    <a:pt x="371574" y="2830"/>
                  </a:lnTo>
                  <a:lnTo>
                    <a:pt x="420624" y="0"/>
                  </a:lnTo>
                  <a:lnTo>
                    <a:pt x="5692140" y="0"/>
                  </a:lnTo>
                  <a:lnTo>
                    <a:pt x="5741189" y="2830"/>
                  </a:lnTo>
                  <a:lnTo>
                    <a:pt x="5788578" y="11110"/>
                  </a:lnTo>
                  <a:lnTo>
                    <a:pt x="5833990" y="24524"/>
                  </a:lnTo>
                  <a:lnTo>
                    <a:pt x="5877110" y="42756"/>
                  </a:lnTo>
                  <a:lnTo>
                    <a:pt x="5917622" y="65491"/>
                  </a:lnTo>
                  <a:lnTo>
                    <a:pt x="5955209" y="92413"/>
                  </a:lnTo>
                  <a:lnTo>
                    <a:pt x="5989558" y="123205"/>
                  </a:lnTo>
                  <a:lnTo>
                    <a:pt x="6020350" y="157554"/>
                  </a:lnTo>
                  <a:lnTo>
                    <a:pt x="6047272" y="195141"/>
                  </a:lnTo>
                  <a:lnTo>
                    <a:pt x="6070007" y="235653"/>
                  </a:lnTo>
                  <a:lnTo>
                    <a:pt x="6088239" y="278773"/>
                  </a:lnTo>
                  <a:lnTo>
                    <a:pt x="6101653" y="324185"/>
                  </a:lnTo>
                  <a:lnTo>
                    <a:pt x="6109933" y="371574"/>
                  </a:lnTo>
                  <a:lnTo>
                    <a:pt x="6112763" y="420624"/>
                  </a:lnTo>
                  <a:lnTo>
                    <a:pt x="6112763" y="1312164"/>
                  </a:lnTo>
                  <a:lnTo>
                    <a:pt x="6109933" y="1361213"/>
                  </a:lnTo>
                  <a:lnTo>
                    <a:pt x="6101653" y="1408602"/>
                  </a:lnTo>
                  <a:lnTo>
                    <a:pt x="6088239" y="1454014"/>
                  </a:lnTo>
                  <a:lnTo>
                    <a:pt x="6070007" y="1497134"/>
                  </a:lnTo>
                  <a:lnTo>
                    <a:pt x="6047272" y="1537646"/>
                  </a:lnTo>
                  <a:lnTo>
                    <a:pt x="6020350" y="1575233"/>
                  </a:lnTo>
                  <a:lnTo>
                    <a:pt x="5989558" y="1609582"/>
                  </a:lnTo>
                  <a:lnTo>
                    <a:pt x="5955209" y="1640374"/>
                  </a:lnTo>
                  <a:lnTo>
                    <a:pt x="5917622" y="1667296"/>
                  </a:lnTo>
                  <a:lnTo>
                    <a:pt x="5877110" y="1690031"/>
                  </a:lnTo>
                  <a:lnTo>
                    <a:pt x="5833990" y="1708263"/>
                  </a:lnTo>
                  <a:lnTo>
                    <a:pt x="5788578" y="1721677"/>
                  </a:lnTo>
                  <a:lnTo>
                    <a:pt x="5741189" y="1729957"/>
                  </a:lnTo>
                  <a:lnTo>
                    <a:pt x="5692140" y="1732788"/>
                  </a:lnTo>
                  <a:lnTo>
                    <a:pt x="420624" y="1732788"/>
                  </a:lnTo>
                  <a:lnTo>
                    <a:pt x="371574" y="1729957"/>
                  </a:lnTo>
                  <a:lnTo>
                    <a:pt x="324185" y="1721677"/>
                  </a:lnTo>
                  <a:lnTo>
                    <a:pt x="278773" y="1708263"/>
                  </a:lnTo>
                  <a:lnTo>
                    <a:pt x="235653" y="1690031"/>
                  </a:lnTo>
                  <a:lnTo>
                    <a:pt x="195141" y="1667296"/>
                  </a:lnTo>
                  <a:lnTo>
                    <a:pt x="157554" y="1640374"/>
                  </a:lnTo>
                  <a:lnTo>
                    <a:pt x="123205" y="1609582"/>
                  </a:lnTo>
                  <a:lnTo>
                    <a:pt x="92413" y="1575233"/>
                  </a:lnTo>
                  <a:lnTo>
                    <a:pt x="65491" y="1537646"/>
                  </a:lnTo>
                  <a:lnTo>
                    <a:pt x="42756" y="1497134"/>
                  </a:lnTo>
                  <a:lnTo>
                    <a:pt x="24524" y="1454014"/>
                  </a:lnTo>
                  <a:lnTo>
                    <a:pt x="11110" y="1408602"/>
                  </a:lnTo>
                  <a:lnTo>
                    <a:pt x="2830" y="1361213"/>
                  </a:lnTo>
                  <a:lnTo>
                    <a:pt x="0" y="1312164"/>
                  </a:lnTo>
                  <a:lnTo>
                    <a:pt x="0" y="420624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605271" y="1022603"/>
              <a:ext cx="3287395" cy="668020"/>
            </a:xfrm>
            <a:custGeom>
              <a:avLst/>
              <a:gdLst/>
              <a:ahLst/>
              <a:cxnLst/>
              <a:rect l="l" t="t" r="r" b="b"/>
              <a:pathLst>
                <a:path w="3287395" h="668019">
                  <a:moveTo>
                    <a:pt x="2953511" y="0"/>
                  </a:moveTo>
                  <a:lnTo>
                    <a:pt x="333755" y="0"/>
                  </a:lnTo>
                  <a:lnTo>
                    <a:pt x="284447" y="3619"/>
                  </a:lnTo>
                  <a:lnTo>
                    <a:pt x="237381" y="14135"/>
                  </a:lnTo>
                  <a:lnTo>
                    <a:pt x="193075" y="31028"/>
                  </a:lnTo>
                  <a:lnTo>
                    <a:pt x="152045" y="53783"/>
                  </a:lnTo>
                  <a:lnTo>
                    <a:pt x="114808" y="81882"/>
                  </a:lnTo>
                  <a:lnTo>
                    <a:pt x="81882" y="114808"/>
                  </a:lnTo>
                  <a:lnTo>
                    <a:pt x="53783" y="152045"/>
                  </a:lnTo>
                  <a:lnTo>
                    <a:pt x="31028" y="193075"/>
                  </a:lnTo>
                  <a:lnTo>
                    <a:pt x="14135" y="237381"/>
                  </a:lnTo>
                  <a:lnTo>
                    <a:pt x="3619" y="284447"/>
                  </a:lnTo>
                  <a:lnTo>
                    <a:pt x="0" y="333756"/>
                  </a:lnTo>
                  <a:lnTo>
                    <a:pt x="3619" y="383064"/>
                  </a:lnTo>
                  <a:lnTo>
                    <a:pt x="14135" y="430130"/>
                  </a:lnTo>
                  <a:lnTo>
                    <a:pt x="31028" y="474436"/>
                  </a:lnTo>
                  <a:lnTo>
                    <a:pt x="53783" y="515466"/>
                  </a:lnTo>
                  <a:lnTo>
                    <a:pt x="81882" y="552703"/>
                  </a:lnTo>
                  <a:lnTo>
                    <a:pt x="114808" y="585629"/>
                  </a:lnTo>
                  <a:lnTo>
                    <a:pt x="152045" y="613728"/>
                  </a:lnTo>
                  <a:lnTo>
                    <a:pt x="193075" y="636483"/>
                  </a:lnTo>
                  <a:lnTo>
                    <a:pt x="237381" y="653376"/>
                  </a:lnTo>
                  <a:lnTo>
                    <a:pt x="284447" y="663892"/>
                  </a:lnTo>
                  <a:lnTo>
                    <a:pt x="333755" y="667512"/>
                  </a:lnTo>
                  <a:lnTo>
                    <a:pt x="2953511" y="667512"/>
                  </a:lnTo>
                  <a:lnTo>
                    <a:pt x="3002820" y="663892"/>
                  </a:lnTo>
                  <a:lnTo>
                    <a:pt x="3049886" y="653376"/>
                  </a:lnTo>
                  <a:lnTo>
                    <a:pt x="3094192" y="636483"/>
                  </a:lnTo>
                  <a:lnTo>
                    <a:pt x="3135222" y="613728"/>
                  </a:lnTo>
                  <a:lnTo>
                    <a:pt x="3172459" y="585629"/>
                  </a:lnTo>
                  <a:lnTo>
                    <a:pt x="3205385" y="552703"/>
                  </a:lnTo>
                  <a:lnTo>
                    <a:pt x="3233484" y="515466"/>
                  </a:lnTo>
                  <a:lnTo>
                    <a:pt x="3256239" y="474436"/>
                  </a:lnTo>
                  <a:lnTo>
                    <a:pt x="3273132" y="430130"/>
                  </a:lnTo>
                  <a:lnTo>
                    <a:pt x="3283648" y="383064"/>
                  </a:lnTo>
                  <a:lnTo>
                    <a:pt x="3287268" y="333756"/>
                  </a:lnTo>
                  <a:lnTo>
                    <a:pt x="3283648" y="284447"/>
                  </a:lnTo>
                  <a:lnTo>
                    <a:pt x="3273132" y="237381"/>
                  </a:lnTo>
                  <a:lnTo>
                    <a:pt x="3256239" y="193075"/>
                  </a:lnTo>
                  <a:lnTo>
                    <a:pt x="3233484" y="152045"/>
                  </a:lnTo>
                  <a:lnTo>
                    <a:pt x="3205385" y="114808"/>
                  </a:lnTo>
                  <a:lnTo>
                    <a:pt x="3172459" y="81882"/>
                  </a:lnTo>
                  <a:lnTo>
                    <a:pt x="3135222" y="53783"/>
                  </a:lnTo>
                  <a:lnTo>
                    <a:pt x="3094192" y="31028"/>
                  </a:lnTo>
                  <a:lnTo>
                    <a:pt x="3049886" y="14135"/>
                  </a:lnTo>
                  <a:lnTo>
                    <a:pt x="3002820" y="3619"/>
                  </a:lnTo>
                  <a:lnTo>
                    <a:pt x="29535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605271" y="1022603"/>
              <a:ext cx="3287395" cy="668020"/>
            </a:xfrm>
            <a:custGeom>
              <a:avLst/>
              <a:gdLst/>
              <a:ahLst/>
              <a:cxnLst/>
              <a:rect l="l" t="t" r="r" b="b"/>
              <a:pathLst>
                <a:path w="3287395" h="668019">
                  <a:moveTo>
                    <a:pt x="0" y="333756"/>
                  </a:moveTo>
                  <a:lnTo>
                    <a:pt x="3619" y="284447"/>
                  </a:lnTo>
                  <a:lnTo>
                    <a:pt x="14135" y="237381"/>
                  </a:lnTo>
                  <a:lnTo>
                    <a:pt x="31028" y="193075"/>
                  </a:lnTo>
                  <a:lnTo>
                    <a:pt x="53783" y="152045"/>
                  </a:lnTo>
                  <a:lnTo>
                    <a:pt x="81882" y="114808"/>
                  </a:lnTo>
                  <a:lnTo>
                    <a:pt x="114808" y="81882"/>
                  </a:lnTo>
                  <a:lnTo>
                    <a:pt x="152045" y="53783"/>
                  </a:lnTo>
                  <a:lnTo>
                    <a:pt x="193075" y="31028"/>
                  </a:lnTo>
                  <a:lnTo>
                    <a:pt x="237381" y="14135"/>
                  </a:lnTo>
                  <a:lnTo>
                    <a:pt x="284447" y="3619"/>
                  </a:lnTo>
                  <a:lnTo>
                    <a:pt x="333755" y="0"/>
                  </a:lnTo>
                  <a:lnTo>
                    <a:pt x="2953511" y="0"/>
                  </a:lnTo>
                  <a:lnTo>
                    <a:pt x="3002820" y="3619"/>
                  </a:lnTo>
                  <a:lnTo>
                    <a:pt x="3049886" y="14135"/>
                  </a:lnTo>
                  <a:lnTo>
                    <a:pt x="3094192" y="31028"/>
                  </a:lnTo>
                  <a:lnTo>
                    <a:pt x="3135222" y="53783"/>
                  </a:lnTo>
                  <a:lnTo>
                    <a:pt x="3172459" y="81882"/>
                  </a:lnTo>
                  <a:lnTo>
                    <a:pt x="3205385" y="114808"/>
                  </a:lnTo>
                  <a:lnTo>
                    <a:pt x="3233484" y="152045"/>
                  </a:lnTo>
                  <a:lnTo>
                    <a:pt x="3256239" y="193075"/>
                  </a:lnTo>
                  <a:lnTo>
                    <a:pt x="3273132" y="237381"/>
                  </a:lnTo>
                  <a:lnTo>
                    <a:pt x="3283648" y="284447"/>
                  </a:lnTo>
                  <a:lnTo>
                    <a:pt x="3287268" y="333756"/>
                  </a:lnTo>
                  <a:lnTo>
                    <a:pt x="3283648" y="383064"/>
                  </a:lnTo>
                  <a:lnTo>
                    <a:pt x="3273132" y="430130"/>
                  </a:lnTo>
                  <a:lnTo>
                    <a:pt x="3256239" y="474436"/>
                  </a:lnTo>
                  <a:lnTo>
                    <a:pt x="3233484" y="515466"/>
                  </a:lnTo>
                  <a:lnTo>
                    <a:pt x="3205385" y="552703"/>
                  </a:lnTo>
                  <a:lnTo>
                    <a:pt x="3172459" y="585629"/>
                  </a:lnTo>
                  <a:lnTo>
                    <a:pt x="3135222" y="613728"/>
                  </a:lnTo>
                  <a:lnTo>
                    <a:pt x="3094192" y="636483"/>
                  </a:lnTo>
                  <a:lnTo>
                    <a:pt x="3049886" y="653376"/>
                  </a:lnTo>
                  <a:lnTo>
                    <a:pt x="3002820" y="663892"/>
                  </a:lnTo>
                  <a:lnTo>
                    <a:pt x="2953511" y="667512"/>
                  </a:lnTo>
                  <a:lnTo>
                    <a:pt x="333755" y="667512"/>
                  </a:lnTo>
                  <a:lnTo>
                    <a:pt x="284447" y="663892"/>
                  </a:lnTo>
                  <a:lnTo>
                    <a:pt x="237381" y="653376"/>
                  </a:lnTo>
                  <a:lnTo>
                    <a:pt x="193075" y="636483"/>
                  </a:lnTo>
                  <a:lnTo>
                    <a:pt x="152045" y="613728"/>
                  </a:lnTo>
                  <a:lnTo>
                    <a:pt x="114808" y="585629"/>
                  </a:lnTo>
                  <a:lnTo>
                    <a:pt x="81882" y="552703"/>
                  </a:lnTo>
                  <a:lnTo>
                    <a:pt x="53783" y="515466"/>
                  </a:lnTo>
                  <a:lnTo>
                    <a:pt x="31028" y="474436"/>
                  </a:lnTo>
                  <a:lnTo>
                    <a:pt x="14135" y="430130"/>
                  </a:lnTo>
                  <a:lnTo>
                    <a:pt x="3619" y="383064"/>
                  </a:lnTo>
                  <a:lnTo>
                    <a:pt x="0" y="33375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5804153" y="1062354"/>
            <a:ext cx="28917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1415" marR="5080" indent="-114935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latin typeface="Times New Roman"/>
                <a:cs typeface="Times New Roman"/>
              </a:rPr>
              <a:t>НОРМАТИВНО-ПРАВОВАЯ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БАЗА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125336" y="1693926"/>
            <a:ext cx="58566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ourier New"/>
                <a:cs typeface="Courier New"/>
              </a:rPr>
              <a:t>o</a:t>
            </a:r>
            <a:r>
              <a:rPr sz="1200" spc="5" dirty="0">
                <a:latin typeface="Courier New"/>
                <a:cs typeface="Courier New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Приказ </a:t>
            </a:r>
            <a:r>
              <a:rPr sz="1200" spc="-5" dirty="0">
                <a:latin typeface="Times New Roman"/>
                <a:cs typeface="Times New Roman"/>
              </a:rPr>
              <a:t>Министерства </a:t>
            </a:r>
            <a:r>
              <a:rPr sz="1200" dirty="0">
                <a:latin typeface="Times New Roman"/>
                <a:cs typeface="Times New Roman"/>
              </a:rPr>
              <a:t>просвещения </a:t>
            </a:r>
            <a:r>
              <a:rPr sz="1200" spc="-10" dirty="0">
                <a:latin typeface="Times New Roman"/>
                <a:cs typeface="Times New Roman"/>
              </a:rPr>
              <a:t>Российской </a:t>
            </a:r>
            <a:r>
              <a:rPr sz="1200" spc="-5" dirty="0">
                <a:latin typeface="Times New Roman"/>
                <a:cs typeface="Times New Roman"/>
              </a:rPr>
              <a:t>Федерации </a:t>
            </a:r>
            <a:r>
              <a:rPr sz="1200" spc="-10" dirty="0">
                <a:latin typeface="Times New Roman"/>
                <a:cs typeface="Times New Roman"/>
              </a:rPr>
              <a:t>от 08.11.2021 </a:t>
            </a:r>
            <a:r>
              <a:rPr sz="1200" dirty="0">
                <a:latin typeface="Times New Roman"/>
                <a:cs typeface="Times New Roman"/>
              </a:rPr>
              <a:t>№ 800 </a:t>
            </a:r>
            <a:r>
              <a:rPr sz="1200" spc="-20" dirty="0">
                <a:latin typeface="Times New Roman"/>
                <a:cs typeface="Times New Roman"/>
              </a:rPr>
              <a:t>«Об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утверждении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Порядка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проведения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государственной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итоговой</a:t>
            </a:r>
            <a:r>
              <a:rPr sz="1200" spc="-5" dirty="0">
                <a:latin typeface="Times New Roman"/>
                <a:cs typeface="Times New Roman"/>
              </a:rPr>
              <a:t> аттестации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 образовательным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программам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среднего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профессионального образования»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25336" y="2242820"/>
            <a:ext cx="206311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  <a:tab pos="1608455" algn="l"/>
              </a:tabLst>
            </a:pPr>
            <a:r>
              <a:rPr sz="1200" dirty="0">
                <a:latin typeface="Courier New"/>
                <a:cs typeface="Courier New"/>
              </a:rPr>
              <a:t>o	</a:t>
            </a:r>
            <a:r>
              <a:rPr sz="1200" dirty="0">
                <a:latin typeface="Times New Roman"/>
                <a:cs typeface="Times New Roman"/>
              </a:rPr>
              <a:t>Ф</a:t>
            </a:r>
            <a:r>
              <a:rPr sz="1200" spc="-20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д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spc="10" dirty="0">
                <a:latin typeface="Times New Roman"/>
                <a:cs typeface="Times New Roman"/>
              </a:rPr>
              <a:t>р</a:t>
            </a:r>
            <a:r>
              <a:rPr sz="1200" spc="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льный	про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spc="-10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т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585454" y="2242820"/>
            <a:ext cx="33959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8075" algn="l"/>
                <a:tab pos="2554605" algn="l"/>
              </a:tabLst>
            </a:pPr>
            <a:r>
              <a:rPr sz="1200" spc="-15" dirty="0">
                <a:latin typeface="Times New Roman"/>
                <a:cs typeface="Times New Roman"/>
              </a:rPr>
              <a:t>«Молодые	</a:t>
            </a:r>
            <a:r>
              <a:rPr sz="1200" dirty="0">
                <a:latin typeface="Times New Roman"/>
                <a:cs typeface="Times New Roman"/>
              </a:rPr>
              <a:t>профессионалы	</a:t>
            </a:r>
            <a:r>
              <a:rPr sz="1200" spc="-5" dirty="0">
                <a:latin typeface="Times New Roman"/>
                <a:cs typeface="Times New Roman"/>
              </a:rPr>
              <a:t>(Повышение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125336" y="2425700"/>
            <a:ext cx="41776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конкурентоспособности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профессионального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образования)»</a:t>
            </a:r>
            <a:endParaRPr sz="12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Courier New"/>
              <a:buChar char="o"/>
              <a:tabLst>
                <a:tab pos="299085" algn="l"/>
                <a:tab pos="299720" algn="l"/>
              </a:tabLst>
            </a:pPr>
            <a:r>
              <a:rPr sz="1200" spc="-5" dirty="0">
                <a:latin typeface="Times New Roman"/>
                <a:cs typeface="Times New Roman"/>
              </a:rPr>
              <a:t>Федеральный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«Профессионалитет»</a:t>
            </a:r>
            <a:endParaRPr sz="12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Courier New"/>
              <a:buChar char="o"/>
              <a:tabLst>
                <a:tab pos="299085" algn="l"/>
                <a:tab pos="299720" algn="l"/>
              </a:tabLst>
            </a:pPr>
            <a:r>
              <a:rPr sz="1200" spc="-5" dirty="0">
                <a:latin typeface="Times New Roman"/>
                <a:cs typeface="Times New Roman"/>
              </a:rPr>
              <a:t>ФГОС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(актуальные)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0297" y="909320"/>
            <a:ext cx="397065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Организационное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методическое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сопровождение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ДЭ</a:t>
            </a:r>
            <a:endParaRPr sz="12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Цифровое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сопровождение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ДЭ</a:t>
            </a:r>
            <a:endParaRPr sz="12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Информационное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консультационное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сопровождение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ДЭ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51077" y="4242561"/>
            <a:ext cx="10805795" cy="1058545"/>
            <a:chOff x="751077" y="4242561"/>
            <a:chExt cx="10805795" cy="1058545"/>
          </a:xfrm>
        </p:grpSpPr>
        <p:sp>
          <p:nvSpPr>
            <p:cNvPr id="4" name="object 4"/>
            <p:cNvSpPr/>
            <p:nvPr/>
          </p:nvSpPr>
          <p:spPr>
            <a:xfrm>
              <a:off x="2476500" y="4248911"/>
              <a:ext cx="9074150" cy="1045844"/>
            </a:xfrm>
            <a:custGeom>
              <a:avLst/>
              <a:gdLst/>
              <a:ahLst/>
              <a:cxnLst/>
              <a:rect l="l" t="t" r="r" b="b"/>
              <a:pathLst>
                <a:path w="9074150" h="1045845">
                  <a:moveTo>
                    <a:pt x="9073896" y="0"/>
                  </a:moveTo>
                  <a:lnTo>
                    <a:pt x="0" y="0"/>
                  </a:lnTo>
                  <a:lnTo>
                    <a:pt x="0" y="1045463"/>
                  </a:lnTo>
                  <a:lnTo>
                    <a:pt x="9073896" y="1045463"/>
                  </a:lnTo>
                  <a:lnTo>
                    <a:pt x="907389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76500" y="4248911"/>
              <a:ext cx="9074150" cy="1045844"/>
            </a:xfrm>
            <a:custGeom>
              <a:avLst/>
              <a:gdLst/>
              <a:ahLst/>
              <a:cxnLst/>
              <a:rect l="l" t="t" r="r" b="b"/>
              <a:pathLst>
                <a:path w="9074150" h="1045845">
                  <a:moveTo>
                    <a:pt x="0" y="1045463"/>
                  </a:moveTo>
                  <a:lnTo>
                    <a:pt x="9073896" y="1045463"/>
                  </a:lnTo>
                  <a:lnTo>
                    <a:pt x="9073896" y="0"/>
                  </a:lnTo>
                  <a:lnTo>
                    <a:pt x="0" y="0"/>
                  </a:lnTo>
                  <a:lnTo>
                    <a:pt x="0" y="1045463"/>
                  </a:lnTo>
                  <a:close/>
                </a:path>
              </a:pathLst>
            </a:custGeom>
            <a:ln w="12699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7427" y="4451603"/>
              <a:ext cx="4752340" cy="629920"/>
            </a:xfrm>
            <a:custGeom>
              <a:avLst/>
              <a:gdLst/>
              <a:ahLst/>
              <a:cxnLst/>
              <a:rect l="l" t="t" r="r" b="b"/>
              <a:pathLst>
                <a:path w="4752340" h="629920">
                  <a:moveTo>
                    <a:pt x="4646930" y="0"/>
                  </a:moveTo>
                  <a:lnTo>
                    <a:pt x="104902" y="0"/>
                  </a:lnTo>
                  <a:lnTo>
                    <a:pt x="64068" y="8247"/>
                  </a:lnTo>
                  <a:lnTo>
                    <a:pt x="30724" y="30734"/>
                  </a:lnTo>
                  <a:lnTo>
                    <a:pt x="8243" y="64079"/>
                  </a:lnTo>
                  <a:lnTo>
                    <a:pt x="0" y="104902"/>
                  </a:lnTo>
                  <a:lnTo>
                    <a:pt x="0" y="524510"/>
                  </a:lnTo>
                  <a:lnTo>
                    <a:pt x="8243" y="565332"/>
                  </a:lnTo>
                  <a:lnTo>
                    <a:pt x="30724" y="598678"/>
                  </a:lnTo>
                  <a:lnTo>
                    <a:pt x="64068" y="621164"/>
                  </a:lnTo>
                  <a:lnTo>
                    <a:pt x="104902" y="629412"/>
                  </a:lnTo>
                  <a:lnTo>
                    <a:pt x="4646930" y="629412"/>
                  </a:lnTo>
                  <a:lnTo>
                    <a:pt x="4687752" y="621164"/>
                  </a:lnTo>
                  <a:lnTo>
                    <a:pt x="4721098" y="598678"/>
                  </a:lnTo>
                  <a:lnTo>
                    <a:pt x="4743584" y="565332"/>
                  </a:lnTo>
                  <a:lnTo>
                    <a:pt x="4751832" y="524510"/>
                  </a:lnTo>
                  <a:lnTo>
                    <a:pt x="4751832" y="104902"/>
                  </a:lnTo>
                  <a:lnTo>
                    <a:pt x="4743584" y="64079"/>
                  </a:lnTo>
                  <a:lnTo>
                    <a:pt x="4721098" y="30734"/>
                  </a:lnTo>
                  <a:lnTo>
                    <a:pt x="4687752" y="8247"/>
                  </a:lnTo>
                  <a:lnTo>
                    <a:pt x="464693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7427" y="4451603"/>
              <a:ext cx="4752340" cy="629920"/>
            </a:xfrm>
            <a:custGeom>
              <a:avLst/>
              <a:gdLst/>
              <a:ahLst/>
              <a:cxnLst/>
              <a:rect l="l" t="t" r="r" b="b"/>
              <a:pathLst>
                <a:path w="4752340" h="629920">
                  <a:moveTo>
                    <a:pt x="0" y="104902"/>
                  </a:moveTo>
                  <a:lnTo>
                    <a:pt x="8243" y="64079"/>
                  </a:lnTo>
                  <a:lnTo>
                    <a:pt x="30724" y="30734"/>
                  </a:lnTo>
                  <a:lnTo>
                    <a:pt x="64068" y="8247"/>
                  </a:lnTo>
                  <a:lnTo>
                    <a:pt x="104902" y="0"/>
                  </a:lnTo>
                  <a:lnTo>
                    <a:pt x="4646930" y="0"/>
                  </a:lnTo>
                  <a:lnTo>
                    <a:pt x="4687752" y="8247"/>
                  </a:lnTo>
                  <a:lnTo>
                    <a:pt x="4721098" y="30734"/>
                  </a:lnTo>
                  <a:lnTo>
                    <a:pt x="4743584" y="64079"/>
                  </a:lnTo>
                  <a:lnTo>
                    <a:pt x="4751832" y="104902"/>
                  </a:lnTo>
                  <a:lnTo>
                    <a:pt x="4751832" y="524510"/>
                  </a:lnTo>
                  <a:lnTo>
                    <a:pt x="4743584" y="565332"/>
                  </a:lnTo>
                  <a:lnTo>
                    <a:pt x="4721098" y="598678"/>
                  </a:lnTo>
                  <a:lnTo>
                    <a:pt x="4687752" y="621164"/>
                  </a:lnTo>
                  <a:lnTo>
                    <a:pt x="4646930" y="629412"/>
                  </a:lnTo>
                  <a:lnTo>
                    <a:pt x="104902" y="629412"/>
                  </a:lnTo>
                  <a:lnTo>
                    <a:pt x="64068" y="621164"/>
                  </a:lnTo>
                  <a:lnTo>
                    <a:pt x="30724" y="598678"/>
                  </a:lnTo>
                  <a:lnTo>
                    <a:pt x="8243" y="565332"/>
                  </a:lnTo>
                  <a:lnTo>
                    <a:pt x="0" y="524510"/>
                  </a:lnTo>
                  <a:lnTo>
                    <a:pt x="0" y="104902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744981" y="3082798"/>
            <a:ext cx="10827385" cy="959485"/>
            <a:chOff x="744981" y="3082798"/>
            <a:chExt cx="10827385" cy="959485"/>
          </a:xfrm>
        </p:grpSpPr>
        <p:sp>
          <p:nvSpPr>
            <p:cNvPr id="9" name="object 9"/>
            <p:cNvSpPr/>
            <p:nvPr/>
          </p:nvSpPr>
          <p:spPr>
            <a:xfrm>
              <a:off x="2493264" y="3089148"/>
              <a:ext cx="9072880" cy="946785"/>
            </a:xfrm>
            <a:custGeom>
              <a:avLst/>
              <a:gdLst/>
              <a:ahLst/>
              <a:cxnLst/>
              <a:rect l="l" t="t" r="r" b="b"/>
              <a:pathLst>
                <a:path w="9072880" h="946785">
                  <a:moveTo>
                    <a:pt x="9072372" y="0"/>
                  </a:moveTo>
                  <a:lnTo>
                    <a:pt x="0" y="0"/>
                  </a:lnTo>
                  <a:lnTo>
                    <a:pt x="0" y="946403"/>
                  </a:lnTo>
                  <a:lnTo>
                    <a:pt x="9072372" y="946403"/>
                  </a:lnTo>
                  <a:lnTo>
                    <a:pt x="907237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93264" y="3089148"/>
              <a:ext cx="9072880" cy="946785"/>
            </a:xfrm>
            <a:custGeom>
              <a:avLst/>
              <a:gdLst/>
              <a:ahLst/>
              <a:cxnLst/>
              <a:rect l="l" t="t" r="r" b="b"/>
              <a:pathLst>
                <a:path w="9072880" h="946785">
                  <a:moveTo>
                    <a:pt x="0" y="946403"/>
                  </a:moveTo>
                  <a:lnTo>
                    <a:pt x="9072372" y="946403"/>
                  </a:lnTo>
                  <a:lnTo>
                    <a:pt x="9072372" y="0"/>
                  </a:lnTo>
                  <a:lnTo>
                    <a:pt x="0" y="0"/>
                  </a:lnTo>
                  <a:lnTo>
                    <a:pt x="0" y="946403"/>
                  </a:lnTo>
                  <a:close/>
                </a:path>
              </a:pathLst>
            </a:custGeom>
            <a:ln w="127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1331" y="3200400"/>
              <a:ext cx="4752340" cy="728980"/>
            </a:xfrm>
            <a:custGeom>
              <a:avLst/>
              <a:gdLst/>
              <a:ahLst/>
              <a:cxnLst/>
              <a:rect l="l" t="t" r="r" b="b"/>
              <a:pathLst>
                <a:path w="4752340" h="728979">
                  <a:moveTo>
                    <a:pt x="4630420" y="0"/>
                  </a:moveTo>
                  <a:lnTo>
                    <a:pt x="121412" y="0"/>
                  </a:lnTo>
                  <a:lnTo>
                    <a:pt x="74152" y="9540"/>
                  </a:lnTo>
                  <a:lnTo>
                    <a:pt x="35559" y="35560"/>
                  </a:lnTo>
                  <a:lnTo>
                    <a:pt x="9540" y="74152"/>
                  </a:lnTo>
                  <a:lnTo>
                    <a:pt x="0" y="121412"/>
                  </a:lnTo>
                  <a:lnTo>
                    <a:pt x="0" y="607060"/>
                  </a:lnTo>
                  <a:lnTo>
                    <a:pt x="9540" y="654319"/>
                  </a:lnTo>
                  <a:lnTo>
                    <a:pt x="35560" y="692912"/>
                  </a:lnTo>
                  <a:lnTo>
                    <a:pt x="74152" y="718931"/>
                  </a:lnTo>
                  <a:lnTo>
                    <a:pt x="121412" y="728472"/>
                  </a:lnTo>
                  <a:lnTo>
                    <a:pt x="4630420" y="728472"/>
                  </a:lnTo>
                  <a:lnTo>
                    <a:pt x="4677679" y="718931"/>
                  </a:lnTo>
                  <a:lnTo>
                    <a:pt x="4716272" y="692912"/>
                  </a:lnTo>
                  <a:lnTo>
                    <a:pt x="4742291" y="654319"/>
                  </a:lnTo>
                  <a:lnTo>
                    <a:pt x="4751832" y="607060"/>
                  </a:lnTo>
                  <a:lnTo>
                    <a:pt x="4751832" y="121412"/>
                  </a:lnTo>
                  <a:lnTo>
                    <a:pt x="4742291" y="74152"/>
                  </a:lnTo>
                  <a:lnTo>
                    <a:pt x="4716272" y="35559"/>
                  </a:lnTo>
                  <a:lnTo>
                    <a:pt x="4677679" y="9540"/>
                  </a:lnTo>
                  <a:lnTo>
                    <a:pt x="463042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1331" y="3200400"/>
              <a:ext cx="4752340" cy="728980"/>
            </a:xfrm>
            <a:custGeom>
              <a:avLst/>
              <a:gdLst/>
              <a:ahLst/>
              <a:cxnLst/>
              <a:rect l="l" t="t" r="r" b="b"/>
              <a:pathLst>
                <a:path w="4752340" h="728979">
                  <a:moveTo>
                    <a:pt x="0" y="121412"/>
                  </a:moveTo>
                  <a:lnTo>
                    <a:pt x="9540" y="74152"/>
                  </a:lnTo>
                  <a:lnTo>
                    <a:pt x="35559" y="35560"/>
                  </a:lnTo>
                  <a:lnTo>
                    <a:pt x="74152" y="9540"/>
                  </a:lnTo>
                  <a:lnTo>
                    <a:pt x="121412" y="0"/>
                  </a:lnTo>
                  <a:lnTo>
                    <a:pt x="4630420" y="0"/>
                  </a:lnTo>
                  <a:lnTo>
                    <a:pt x="4677679" y="9540"/>
                  </a:lnTo>
                  <a:lnTo>
                    <a:pt x="4716272" y="35559"/>
                  </a:lnTo>
                  <a:lnTo>
                    <a:pt x="4742291" y="74152"/>
                  </a:lnTo>
                  <a:lnTo>
                    <a:pt x="4751832" y="121412"/>
                  </a:lnTo>
                  <a:lnTo>
                    <a:pt x="4751832" y="607060"/>
                  </a:lnTo>
                  <a:lnTo>
                    <a:pt x="4742291" y="654319"/>
                  </a:lnTo>
                  <a:lnTo>
                    <a:pt x="4716272" y="692912"/>
                  </a:lnTo>
                  <a:lnTo>
                    <a:pt x="4677679" y="718931"/>
                  </a:lnTo>
                  <a:lnTo>
                    <a:pt x="4630420" y="728472"/>
                  </a:lnTo>
                  <a:lnTo>
                    <a:pt x="121412" y="728472"/>
                  </a:lnTo>
                  <a:lnTo>
                    <a:pt x="74152" y="718931"/>
                  </a:lnTo>
                  <a:lnTo>
                    <a:pt x="35560" y="692912"/>
                  </a:lnTo>
                  <a:lnTo>
                    <a:pt x="9540" y="654319"/>
                  </a:lnTo>
                  <a:lnTo>
                    <a:pt x="0" y="607060"/>
                  </a:lnTo>
                  <a:lnTo>
                    <a:pt x="0" y="121412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744981" y="1909317"/>
            <a:ext cx="10827385" cy="959485"/>
            <a:chOff x="744981" y="1909317"/>
            <a:chExt cx="10827385" cy="959485"/>
          </a:xfrm>
        </p:grpSpPr>
        <p:sp>
          <p:nvSpPr>
            <p:cNvPr id="14" name="object 14"/>
            <p:cNvSpPr/>
            <p:nvPr/>
          </p:nvSpPr>
          <p:spPr>
            <a:xfrm>
              <a:off x="2493264" y="1915667"/>
              <a:ext cx="9072880" cy="946785"/>
            </a:xfrm>
            <a:custGeom>
              <a:avLst/>
              <a:gdLst/>
              <a:ahLst/>
              <a:cxnLst/>
              <a:rect l="l" t="t" r="r" b="b"/>
              <a:pathLst>
                <a:path w="9072880" h="946785">
                  <a:moveTo>
                    <a:pt x="9072372" y="0"/>
                  </a:moveTo>
                  <a:lnTo>
                    <a:pt x="0" y="0"/>
                  </a:lnTo>
                  <a:lnTo>
                    <a:pt x="0" y="946403"/>
                  </a:lnTo>
                  <a:lnTo>
                    <a:pt x="9072372" y="946403"/>
                  </a:lnTo>
                  <a:lnTo>
                    <a:pt x="907237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93264" y="1915667"/>
              <a:ext cx="9072880" cy="946785"/>
            </a:xfrm>
            <a:custGeom>
              <a:avLst/>
              <a:gdLst/>
              <a:ahLst/>
              <a:cxnLst/>
              <a:rect l="l" t="t" r="r" b="b"/>
              <a:pathLst>
                <a:path w="9072880" h="946785">
                  <a:moveTo>
                    <a:pt x="0" y="946403"/>
                  </a:moveTo>
                  <a:lnTo>
                    <a:pt x="9072372" y="946403"/>
                  </a:lnTo>
                  <a:lnTo>
                    <a:pt x="9072372" y="0"/>
                  </a:lnTo>
                  <a:lnTo>
                    <a:pt x="0" y="0"/>
                  </a:lnTo>
                  <a:lnTo>
                    <a:pt x="0" y="946403"/>
                  </a:lnTo>
                  <a:close/>
                </a:path>
              </a:pathLst>
            </a:custGeom>
            <a:ln w="127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51331" y="2034539"/>
              <a:ext cx="4752340" cy="699770"/>
            </a:xfrm>
            <a:custGeom>
              <a:avLst/>
              <a:gdLst/>
              <a:ahLst/>
              <a:cxnLst/>
              <a:rect l="l" t="t" r="r" b="b"/>
              <a:pathLst>
                <a:path w="4752340" h="699769">
                  <a:moveTo>
                    <a:pt x="4635246" y="0"/>
                  </a:moveTo>
                  <a:lnTo>
                    <a:pt x="116586" y="0"/>
                  </a:lnTo>
                  <a:lnTo>
                    <a:pt x="71205" y="9161"/>
                  </a:lnTo>
                  <a:lnTo>
                    <a:pt x="34147" y="34147"/>
                  </a:lnTo>
                  <a:lnTo>
                    <a:pt x="9161" y="71205"/>
                  </a:lnTo>
                  <a:lnTo>
                    <a:pt x="0" y="116586"/>
                  </a:lnTo>
                  <a:lnTo>
                    <a:pt x="0" y="582930"/>
                  </a:lnTo>
                  <a:lnTo>
                    <a:pt x="9161" y="628310"/>
                  </a:lnTo>
                  <a:lnTo>
                    <a:pt x="34147" y="665368"/>
                  </a:lnTo>
                  <a:lnTo>
                    <a:pt x="71205" y="690354"/>
                  </a:lnTo>
                  <a:lnTo>
                    <a:pt x="116586" y="699515"/>
                  </a:lnTo>
                  <a:lnTo>
                    <a:pt x="4635246" y="699515"/>
                  </a:lnTo>
                  <a:lnTo>
                    <a:pt x="4680626" y="690354"/>
                  </a:lnTo>
                  <a:lnTo>
                    <a:pt x="4717684" y="665368"/>
                  </a:lnTo>
                  <a:lnTo>
                    <a:pt x="4742670" y="628310"/>
                  </a:lnTo>
                  <a:lnTo>
                    <a:pt x="4751832" y="582930"/>
                  </a:lnTo>
                  <a:lnTo>
                    <a:pt x="4751832" y="116586"/>
                  </a:lnTo>
                  <a:lnTo>
                    <a:pt x="4742670" y="71205"/>
                  </a:lnTo>
                  <a:lnTo>
                    <a:pt x="4717684" y="34147"/>
                  </a:lnTo>
                  <a:lnTo>
                    <a:pt x="4680626" y="9161"/>
                  </a:lnTo>
                  <a:lnTo>
                    <a:pt x="463524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51331" y="2034539"/>
              <a:ext cx="4752340" cy="699770"/>
            </a:xfrm>
            <a:custGeom>
              <a:avLst/>
              <a:gdLst/>
              <a:ahLst/>
              <a:cxnLst/>
              <a:rect l="l" t="t" r="r" b="b"/>
              <a:pathLst>
                <a:path w="4752340" h="699769">
                  <a:moveTo>
                    <a:pt x="0" y="116586"/>
                  </a:moveTo>
                  <a:lnTo>
                    <a:pt x="9161" y="71205"/>
                  </a:lnTo>
                  <a:lnTo>
                    <a:pt x="34147" y="34147"/>
                  </a:lnTo>
                  <a:lnTo>
                    <a:pt x="71205" y="9161"/>
                  </a:lnTo>
                  <a:lnTo>
                    <a:pt x="116586" y="0"/>
                  </a:lnTo>
                  <a:lnTo>
                    <a:pt x="4635246" y="0"/>
                  </a:lnTo>
                  <a:lnTo>
                    <a:pt x="4680626" y="9161"/>
                  </a:lnTo>
                  <a:lnTo>
                    <a:pt x="4717684" y="34147"/>
                  </a:lnTo>
                  <a:lnTo>
                    <a:pt x="4742670" y="71205"/>
                  </a:lnTo>
                  <a:lnTo>
                    <a:pt x="4751832" y="116586"/>
                  </a:lnTo>
                  <a:lnTo>
                    <a:pt x="4751832" y="582930"/>
                  </a:lnTo>
                  <a:lnTo>
                    <a:pt x="4742670" y="628310"/>
                  </a:lnTo>
                  <a:lnTo>
                    <a:pt x="4717684" y="665368"/>
                  </a:lnTo>
                  <a:lnTo>
                    <a:pt x="4680626" y="690354"/>
                  </a:lnTo>
                  <a:lnTo>
                    <a:pt x="4635246" y="699515"/>
                  </a:lnTo>
                  <a:lnTo>
                    <a:pt x="116586" y="699515"/>
                  </a:lnTo>
                  <a:lnTo>
                    <a:pt x="71205" y="690354"/>
                  </a:lnTo>
                  <a:lnTo>
                    <a:pt x="34147" y="665368"/>
                  </a:lnTo>
                  <a:lnTo>
                    <a:pt x="9161" y="628310"/>
                  </a:lnTo>
                  <a:lnTo>
                    <a:pt x="0" y="582930"/>
                  </a:lnTo>
                  <a:lnTo>
                    <a:pt x="0" y="116586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92327" y="71704"/>
            <a:ext cx="7055484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1F3863"/>
                </a:solidFill>
                <a:latin typeface="Times New Roman"/>
                <a:cs typeface="Times New Roman"/>
              </a:rPr>
              <a:t>ОСОБЕННОСТИ</a:t>
            </a:r>
            <a:r>
              <a:rPr sz="2200" spc="1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1F3863"/>
                </a:solidFill>
                <a:latin typeface="Times New Roman"/>
                <a:cs typeface="Times New Roman"/>
              </a:rPr>
              <a:t>ДЕМОНСТРАЦИОННОГО</a:t>
            </a:r>
            <a:r>
              <a:rPr sz="2200" spc="1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1F3863"/>
                </a:solidFill>
                <a:latin typeface="Times New Roman"/>
                <a:cs typeface="Times New Roman"/>
              </a:rPr>
              <a:t>ЭКЗАМЕНА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72" y="245363"/>
            <a:ext cx="509270" cy="0"/>
          </a:xfrm>
          <a:custGeom>
            <a:avLst/>
            <a:gdLst/>
            <a:ahLst/>
            <a:cxnLst/>
            <a:rect l="l" t="t" r="r" b="b"/>
            <a:pathLst>
              <a:path w="509270">
                <a:moveTo>
                  <a:pt x="0" y="0"/>
                </a:moveTo>
                <a:lnTo>
                  <a:pt x="509016" y="0"/>
                </a:lnTo>
              </a:path>
            </a:pathLst>
          </a:custGeom>
          <a:ln w="57150">
            <a:solidFill>
              <a:srgbClr val="2039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26642" y="2178177"/>
            <a:ext cx="40017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Единые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оценочные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материалы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11021" y="3176396"/>
            <a:ext cx="3632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Единый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график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проведения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02842" y="3542538"/>
            <a:ext cx="3847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демонстрационного </a:t>
            </a:r>
            <a:r>
              <a:rPr sz="2400" spc="-10" dirty="0">
                <a:latin typeface="Times New Roman"/>
                <a:cs typeface="Times New Roman"/>
              </a:rPr>
              <a:t>экзамена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90342" y="4561154"/>
            <a:ext cx="12877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Э</a:t>
            </a:r>
            <a:r>
              <a:rPr sz="2400" spc="-70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спе</a:t>
            </a:r>
            <a:r>
              <a:rPr sz="2400" spc="-40" dirty="0">
                <a:latin typeface="Times New Roman"/>
                <a:cs typeface="Times New Roman"/>
              </a:rPr>
              <a:t>р</a:t>
            </a:r>
            <a:r>
              <a:rPr sz="2400" dirty="0">
                <a:latin typeface="Times New Roman"/>
                <a:cs typeface="Times New Roman"/>
              </a:rPr>
              <a:t>ты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76873" y="2018157"/>
            <a:ext cx="51650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Формирование единых требований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заданиям </a:t>
            </a:r>
            <a:r>
              <a:rPr sz="1200" dirty="0">
                <a:latin typeface="Times New Roman"/>
                <a:cs typeface="Times New Roman"/>
              </a:rPr>
              <a:t>и критериям </a:t>
            </a:r>
            <a:r>
              <a:rPr sz="1200" spc="-5" dirty="0">
                <a:latin typeface="Times New Roman"/>
                <a:cs typeface="Times New Roman"/>
              </a:rPr>
              <a:t>оценки </a:t>
            </a:r>
            <a:r>
              <a:rPr sz="1200" spc="-10" dirty="0">
                <a:latin typeface="Times New Roman"/>
                <a:cs typeface="Times New Roman"/>
              </a:rPr>
              <a:t>качества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подготовки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кадров</a:t>
            </a:r>
            <a:endParaRPr sz="12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dirty="0">
                <a:latin typeface="Times New Roman"/>
                <a:cs typeface="Times New Roman"/>
              </a:rPr>
              <a:t>Единые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требования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</a:t>
            </a:r>
            <a:r>
              <a:rPr sz="1200" spc="-5" dirty="0">
                <a:latin typeface="Times New Roman"/>
                <a:cs typeface="Times New Roman"/>
              </a:rPr>
              <a:t> площадке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проведения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r>
              <a:rPr sz="1200" spc="-5" dirty="0">
                <a:latin typeface="Times New Roman"/>
                <a:cs typeface="Times New Roman"/>
              </a:rPr>
              <a:t> использованием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КОД</a:t>
            </a:r>
            <a:endParaRPr sz="12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10" dirty="0">
                <a:latin typeface="Times New Roman"/>
                <a:cs typeface="Times New Roman"/>
              </a:rPr>
              <a:t>Привлечение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работодателей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разработке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оценочных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материалов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04103" y="4523358"/>
            <a:ext cx="5471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4471C4"/>
                </a:solidFill>
                <a:latin typeface="Courier New"/>
                <a:cs typeface="Courier New"/>
              </a:rPr>
              <a:t>o </a:t>
            </a:r>
            <a:r>
              <a:rPr sz="1200" spc="-5" dirty="0">
                <a:latin typeface="Times New Roman"/>
                <a:cs typeface="Times New Roman"/>
              </a:rPr>
              <a:t>Независимая оценка </a:t>
            </a:r>
            <a:r>
              <a:rPr sz="1200" spc="-10" dirty="0">
                <a:latin typeface="Times New Roman"/>
                <a:cs typeface="Times New Roman"/>
              </a:rPr>
              <a:t>уровня подготовки выпускников,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15" dirty="0">
                <a:latin typeface="Times New Roman"/>
                <a:cs typeface="Times New Roman"/>
              </a:rPr>
              <a:t>том </a:t>
            </a:r>
            <a:r>
              <a:rPr sz="1200" spc="-5" dirty="0">
                <a:latin typeface="Times New Roman"/>
                <a:cs typeface="Times New Roman"/>
              </a:rPr>
              <a:t>числе оценка </a:t>
            </a:r>
            <a:r>
              <a:rPr sz="1200" spc="-10" dirty="0">
                <a:latin typeface="Times New Roman"/>
                <a:cs typeface="Times New Roman"/>
              </a:rPr>
              <a:t>уровня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подготовки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работодателем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40297" y="3177285"/>
            <a:ext cx="48882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Планирование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деятельности,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мониторинг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аудит</a:t>
            </a:r>
            <a:endParaRPr sz="12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Организация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сопровождения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поддержки</a:t>
            </a:r>
            <a:endParaRPr sz="1200">
              <a:latin typeface="Times New Roman"/>
              <a:cs typeface="Times New Roman"/>
            </a:endParaRPr>
          </a:p>
          <a:p>
            <a:pPr marL="184785" marR="5080" indent="-172720">
              <a:lnSpc>
                <a:spcPct val="100000"/>
              </a:lnSpc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База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данных</a:t>
            </a:r>
            <a:r>
              <a:rPr sz="1200" dirty="0">
                <a:latin typeface="Times New Roman"/>
                <a:cs typeface="Times New Roman"/>
              </a:rPr>
              <a:t> для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работодателей,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возможность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запланировать</a:t>
            </a:r>
            <a:r>
              <a:rPr sz="1200" dirty="0">
                <a:latin typeface="Times New Roman"/>
                <a:cs typeface="Times New Roman"/>
              </a:rPr>
              <a:t> посещение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демонстрационного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экзамена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744981" y="847089"/>
            <a:ext cx="4765040" cy="712470"/>
            <a:chOff x="744981" y="847089"/>
            <a:chExt cx="4765040" cy="712470"/>
          </a:xfrm>
        </p:grpSpPr>
        <p:sp>
          <p:nvSpPr>
            <p:cNvPr id="28" name="object 28"/>
            <p:cNvSpPr/>
            <p:nvPr/>
          </p:nvSpPr>
          <p:spPr>
            <a:xfrm>
              <a:off x="751331" y="853439"/>
              <a:ext cx="4752340" cy="699770"/>
            </a:xfrm>
            <a:custGeom>
              <a:avLst/>
              <a:gdLst/>
              <a:ahLst/>
              <a:cxnLst/>
              <a:rect l="l" t="t" r="r" b="b"/>
              <a:pathLst>
                <a:path w="4752340" h="699769">
                  <a:moveTo>
                    <a:pt x="4635246" y="0"/>
                  </a:moveTo>
                  <a:lnTo>
                    <a:pt x="116586" y="0"/>
                  </a:lnTo>
                  <a:lnTo>
                    <a:pt x="71205" y="9161"/>
                  </a:lnTo>
                  <a:lnTo>
                    <a:pt x="34147" y="34147"/>
                  </a:lnTo>
                  <a:lnTo>
                    <a:pt x="9161" y="71205"/>
                  </a:lnTo>
                  <a:lnTo>
                    <a:pt x="0" y="116586"/>
                  </a:lnTo>
                  <a:lnTo>
                    <a:pt x="0" y="582930"/>
                  </a:lnTo>
                  <a:lnTo>
                    <a:pt x="9161" y="628310"/>
                  </a:lnTo>
                  <a:lnTo>
                    <a:pt x="34147" y="665368"/>
                  </a:lnTo>
                  <a:lnTo>
                    <a:pt x="71205" y="690354"/>
                  </a:lnTo>
                  <a:lnTo>
                    <a:pt x="116586" y="699515"/>
                  </a:lnTo>
                  <a:lnTo>
                    <a:pt x="4635246" y="699515"/>
                  </a:lnTo>
                  <a:lnTo>
                    <a:pt x="4680626" y="690354"/>
                  </a:lnTo>
                  <a:lnTo>
                    <a:pt x="4717684" y="665368"/>
                  </a:lnTo>
                  <a:lnTo>
                    <a:pt x="4742670" y="628310"/>
                  </a:lnTo>
                  <a:lnTo>
                    <a:pt x="4751832" y="582930"/>
                  </a:lnTo>
                  <a:lnTo>
                    <a:pt x="4751832" y="116586"/>
                  </a:lnTo>
                  <a:lnTo>
                    <a:pt x="4742670" y="71205"/>
                  </a:lnTo>
                  <a:lnTo>
                    <a:pt x="4717684" y="34147"/>
                  </a:lnTo>
                  <a:lnTo>
                    <a:pt x="4680626" y="9161"/>
                  </a:lnTo>
                  <a:lnTo>
                    <a:pt x="463524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51331" y="853439"/>
              <a:ext cx="4752340" cy="699770"/>
            </a:xfrm>
            <a:custGeom>
              <a:avLst/>
              <a:gdLst/>
              <a:ahLst/>
              <a:cxnLst/>
              <a:rect l="l" t="t" r="r" b="b"/>
              <a:pathLst>
                <a:path w="4752340" h="699769">
                  <a:moveTo>
                    <a:pt x="0" y="116586"/>
                  </a:moveTo>
                  <a:lnTo>
                    <a:pt x="9161" y="71205"/>
                  </a:lnTo>
                  <a:lnTo>
                    <a:pt x="34147" y="34147"/>
                  </a:lnTo>
                  <a:lnTo>
                    <a:pt x="71205" y="9161"/>
                  </a:lnTo>
                  <a:lnTo>
                    <a:pt x="116586" y="0"/>
                  </a:lnTo>
                  <a:lnTo>
                    <a:pt x="4635246" y="0"/>
                  </a:lnTo>
                  <a:lnTo>
                    <a:pt x="4680626" y="9161"/>
                  </a:lnTo>
                  <a:lnTo>
                    <a:pt x="4717684" y="34147"/>
                  </a:lnTo>
                  <a:lnTo>
                    <a:pt x="4742670" y="71205"/>
                  </a:lnTo>
                  <a:lnTo>
                    <a:pt x="4751832" y="116586"/>
                  </a:lnTo>
                  <a:lnTo>
                    <a:pt x="4751832" y="582930"/>
                  </a:lnTo>
                  <a:lnTo>
                    <a:pt x="4742670" y="628310"/>
                  </a:lnTo>
                  <a:lnTo>
                    <a:pt x="4717684" y="665368"/>
                  </a:lnTo>
                  <a:lnTo>
                    <a:pt x="4680626" y="690354"/>
                  </a:lnTo>
                  <a:lnTo>
                    <a:pt x="4635246" y="699515"/>
                  </a:lnTo>
                  <a:lnTo>
                    <a:pt x="116586" y="699515"/>
                  </a:lnTo>
                  <a:lnTo>
                    <a:pt x="71205" y="690354"/>
                  </a:lnTo>
                  <a:lnTo>
                    <a:pt x="34147" y="665368"/>
                  </a:lnTo>
                  <a:lnTo>
                    <a:pt x="9161" y="628310"/>
                  </a:lnTo>
                  <a:lnTo>
                    <a:pt x="0" y="582930"/>
                  </a:lnTo>
                  <a:lnTo>
                    <a:pt x="0" y="116586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605152" y="996518"/>
            <a:ext cx="30429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Федеральный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оператор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486914" y="5470905"/>
            <a:ext cx="9085580" cy="1181735"/>
            <a:chOff x="2486914" y="5470905"/>
            <a:chExt cx="9085580" cy="1181735"/>
          </a:xfrm>
        </p:grpSpPr>
        <p:sp>
          <p:nvSpPr>
            <p:cNvPr id="32" name="object 32"/>
            <p:cNvSpPr/>
            <p:nvPr/>
          </p:nvSpPr>
          <p:spPr>
            <a:xfrm>
              <a:off x="2493264" y="5477255"/>
              <a:ext cx="9072880" cy="1169035"/>
            </a:xfrm>
            <a:custGeom>
              <a:avLst/>
              <a:gdLst/>
              <a:ahLst/>
              <a:cxnLst/>
              <a:rect l="l" t="t" r="r" b="b"/>
              <a:pathLst>
                <a:path w="9072880" h="1169034">
                  <a:moveTo>
                    <a:pt x="9072372" y="0"/>
                  </a:moveTo>
                  <a:lnTo>
                    <a:pt x="0" y="0"/>
                  </a:lnTo>
                  <a:lnTo>
                    <a:pt x="0" y="1168908"/>
                  </a:lnTo>
                  <a:lnTo>
                    <a:pt x="9072372" y="1168908"/>
                  </a:lnTo>
                  <a:lnTo>
                    <a:pt x="907237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493264" y="5477255"/>
              <a:ext cx="9072880" cy="1169035"/>
            </a:xfrm>
            <a:custGeom>
              <a:avLst/>
              <a:gdLst/>
              <a:ahLst/>
              <a:cxnLst/>
              <a:rect l="l" t="t" r="r" b="b"/>
              <a:pathLst>
                <a:path w="9072880" h="1169034">
                  <a:moveTo>
                    <a:pt x="0" y="1168908"/>
                  </a:moveTo>
                  <a:lnTo>
                    <a:pt x="9072372" y="1168908"/>
                  </a:lnTo>
                  <a:lnTo>
                    <a:pt x="9072372" y="0"/>
                  </a:lnTo>
                  <a:lnTo>
                    <a:pt x="0" y="0"/>
                  </a:lnTo>
                  <a:lnTo>
                    <a:pt x="0" y="1168908"/>
                  </a:lnTo>
                  <a:close/>
                </a:path>
              </a:pathLst>
            </a:custGeom>
            <a:ln w="127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5904103" y="5491683"/>
            <a:ext cx="53562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Цифровизация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процессов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организации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проведения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ДЭ</a:t>
            </a:r>
            <a:endParaRPr sz="1200">
              <a:latin typeface="Times New Roman"/>
              <a:cs typeface="Times New Roman"/>
            </a:endParaRPr>
          </a:p>
          <a:p>
            <a:pPr marL="184785" marR="5080" indent="-172720">
              <a:lnSpc>
                <a:spcPct val="100000"/>
              </a:lnSpc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Создание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баз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данных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экспертов,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выпускников,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оценочных материалов,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центров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проведения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экзаменов</a:t>
            </a:r>
            <a:endParaRPr sz="12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Обеспечение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оперативного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взаимодействия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участников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процедуры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ДЭ</a:t>
            </a:r>
            <a:endParaRPr sz="1200">
              <a:latin typeface="Times New Roman"/>
              <a:cs typeface="Times New Roman"/>
            </a:endParaRPr>
          </a:p>
          <a:p>
            <a:pPr marL="184785" marR="231775" indent="-172720">
              <a:lnSpc>
                <a:spcPct val="100000"/>
              </a:lnSpc>
              <a:buClr>
                <a:srgbClr val="4471C4"/>
              </a:buClr>
              <a:buFont typeface="Courier New"/>
              <a:buChar char="o"/>
              <a:tabLst>
                <a:tab pos="185420" algn="l"/>
              </a:tabLst>
            </a:pPr>
            <a:r>
              <a:rPr sz="1200" spc="-5" dirty="0">
                <a:latin typeface="Times New Roman"/>
                <a:cs typeface="Times New Roman"/>
              </a:rPr>
              <a:t>Формирование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протоколов,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отчетов,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оценочных </a:t>
            </a:r>
            <a:r>
              <a:rPr sz="1200" spc="-5" dirty="0">
                <a:latin typeface="Times New Roman"/>
                <a:cs typeface="Times New Roman"/>
              </a:rPr>
              <a:t>листов,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передача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вариантов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заданий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44981" y="5696458"/>
            <a:ext cx="4765040" cy="712470"/>
            <a:chOff x="744981" y="5696458"/>
            <a:chExt cx="4765040" cy="712470"/>
          </a:xfrm>
        </p:grpSpPr>
        <p:sp>
          <p:nvSpPr>
            <p:cNvPr id="36" name="object 36"/>
            <p:cNvSpPr/>
            <p:nvPr/>
          </p:nvSpPr>
          <p:spPr>
            <a:xfrm>
              <a:off x="751331" y="5702808"/>
              <a:ext cx="4752340" cy="699770"/>
            </a:xfrm>
            <a:custGeom>
              <a:avLst/>
              <a:gdLst/>
              <a:ahLst/>
              <a:cxnLst/>
              <a:rect l="l" t="t" r="r" b="b"/>
              <a:pathLst>
                <a:path w="4752340" h="699770">
                  <a:moveTo>
                    <a:pt x="4635246" y="0"/>
                  </a:moveTo>
                  <a:lnTo>
                    <a:pt x="116586" y="0"/>
                  </a:lnTo>
                  <a:lnTo>
                    <a:pt x="71205" y="9161"/>
                  </a:lnTo>
                  <a:lnTo>
                    <a:pt x="34147" y="34147"/>
                  </a:lnTo>
                  <a:lnTo>
                    <a:pt x="9161" y="71205"/>
                  </a:lnTo>
                  <a:lnTo>
                    <a:pt x="0" y="116585"/>
                  </a:lnTo>
                  <a:lnTo>
                    <a:pt x="0" y="582929"/>
                  </a:lnTo>
                  <a:lnTo>
                    <a:pt x="9161" y="628310"/>
                  </a:lnTo>
                  <a:lnTo>
                    <a:pt x="34147" y="665368"/>
                  </a:lnTo>
                  <a:lnTo>
                    <a:pt x="71205" y="690354"/>
                  </a:lnTo>
                  <a:lnTo>
                    <a:pt x="116586" y="699515"/>
                  </a:lnTo>
                  <a:lnTo>
                    <a:pt x="4635246" y="699515"/>
                  </a:lnTo>
                  <a:lnTo>
                    <a:pt x="4680626" y="690354"/>
                  </a:lnTo>
                  <a:lnTo>
                    <a:pt x="4717684" y="665368"/>
                  </a:lnTo>
                  <a:lnTo>
                    <a:pt x="4742670" y="628310"/>
                  </a:lnTo>
                  <a:lnTo>
                    <a:pt x="4751832" y="582929"/>
                  </a:lnTo>
                  <a:lnTo>
                    <a:pt x="4751832" y="116585"/>
                  </a:lnTo>
                  <a:lnTo>
                    <a:pt x="4742670" y="71205"/>
                  </a:lnTo>
                  <a:lnTo>
                    <a:pt x="4717684" y="34147"/>
                  </a:lnTo>
                  <a:lnTo>
                    <a:pt x="4680626" y="9161"/>
                  </a:lnTo>
                  <a:lnTo>
                    <a:pt x="463524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51331" y="5702808"/>
              <a:ext cx="4752340" cy="699770"/>
            </a:xfrm>
            <a:custGeom>
              <a:avLst/>
              <a:gdLst/>
              <a:ahLst/>
              <a:cxnLst/>
              <a:rect l="l" t="t" r="r" b="b"/>
              <a:pathLst>
                <a:path w="4752340" h="699770">
                  <a:moveTo>
                    <a:pt x="0" y="116585"/>
                  </a:moveTo>
                  <a:lnTo>
                    <a:pt x="9161" y="71205"/>
                  </a:lnTo>
                  <a:lnTo>
                    <a:pt x="34147" y="34147"/>
                  </a:lnTo>
                  <a:lnTo>
                    <a:pt x="71205" y="9161"/>
                  </a:lnTo>
                  <a:lnTo>
                    <a:pt x="116586" y="0"/>
                  </a:lnTo>
                  <a:lnTo>
                    <a:pt x="4635246" y="0"/>
                  </a:lnTo>
                  <a:lnTo>
                    <a:pt x="4680626" y="9161"/>
                  </a:lnTo>
                  <a:lnTo>
                    <a:pt x="4717684" y="34147"/>
                  </a:lnTo>
                  <a:lnTo>
                    <a:pt x="4742670" y="71205"/>
                  </a:lnTo>
                  <a:lnTo>
                    <a:pt x="4751832" y="116585"/>
                  </a:lnTo>
                  <a:lnTo>
                    <a:pt x="4751832" y="582929"/>
                  </a:lnTo>
                  <a:lnTo>
                    <a:pt x="4742670" y="628310"/>
                  </a:lnTo>
                  <a:lnTo>
                    <a:pt x="4717684" y="665368"/>
                  </a:lnTo>
                  <a:lnTo>
                    <a:pt x="4680626" y="690354"/>
                  </a:lnTo>
                  <a:lnTo>
                    <a:pt x="4635246" y="699515"/>
                  </a:lnTo>
                  <a:lnTo>
                    <a:pt x="116586" y="699515"/>
                  </a:lnTo>
                  <a:lnTo>
                    <a:pt x="71205" y="690354"/>
                  </a:lnTo>
                  <a:lnTo>
                    <a:pt x="34147" y="665368"/>
                  </a:lnTo>
                  <a:lnTo>
                    <a:pt x="9161" y="628310"/>
                  </a:lnTo>
                  <a:lnTo>
                    <a:pt x="0" y="582929"/>
                  </a:lnTo>
                  <a:lnTo>
                    <a:pt x="0" y="116585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1909952" y="5848299"/>
            <a:ext cx="24339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Цифровая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система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4954" y="28701"/>
            <a:ext cx="678878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0" spc="5" dirty="0">
                <a:solidFill>
                  <a:srgbClr val="1F3863"/>
                </a:solidFill>
                <a:latin typeface="Times New Roman"/>
                <a:cs typeface="Times New Roman"/>
              </a:rPr>
              <a:t>ФОРМЫ</a:t>
            </a:r>
            <a:r>
              <a:rPr sz="2000" b="0" spc="-4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spc="-15" dirty="0">
                <a:solidFill>
                  <a:srgbClr val="1F3863"/>
                </a:solidFill>
                <a:latin typeface="Times New Roman"/>
                <a:cs typeface="Times New Roman"/>
              </a:rPr>
              <a:t>ГОСУДАРСТВЕННОЙ</a:t>
            </a:r>
            <a:r>
              <a:rPr sz="2000" b="0" spc="-10" dirty="0">
                <a:solidFill>
                  <a:srgbClr val="1F3863"/>
                </a:solidFill>
                <a:latin typeface="Times New Roman"/>
                <a:cs typeface="Times New Roman"/>
              </a:rPr>
              <a:t> ИТОГОВОЙ</a:t>
            </a:r>
            <a:r>
              <a:rPr sz="2000" b="0" spc="-1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spc="-30" dirty="0">
                <a:solidFill>
                  <a:srgbClr val="1F3863"/>
                </a:solidFill>
                <a:latin typeface="Times New Roman"/>
                <a:cs typeface="Times New Roman"/>
              </a:rPr>
              <a:t>АТТЕСТАЦИИ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04597"/>
            <a:ext cx="497205" cy="57150"/>
          </a:xfrm>
          <a:custGeom>
            <a:avLst/>
            <a:gdLst/>
            <a:ahLst/>
            <a:cxnLst/>
            <a:rect l="l" t="t" r="r" b="b"/>
            <a:pathLst>
              <a:path w="497205" h="57150">
                <a:moveTo>
                  <a:pt x="496760" y="0"/>
                </a:moveTo>
                <a:lnTo>
                  <a:pt x="0" y="0"/>
                </a:lnTo>
                <a:lnTo>
                  <a:pt x="0" y="57150"/>
                </a:lnTo>
                <a:lnTo>
                  <a:pt x="496760" y="57150"/>
                </a:lnTo>
                <a:lnTo>
                  <a:pt x="496760" y="0"/>
                </a:lnTo>
                <a:close/>
              </a:path>
            </a:pathLst>
          </a:custGeom>
          <a:solidFill>
            <a:srgbClr val="20397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667446" y="483298"/>
            <a:ext cx="2275205" cy="490855"/>
            <a:chOff x="1667446" y="483298"/>
            <a:chExt cx="2275205" cy="490855"/>
          </a:xfrm>
        </p:grpSpPr>
        <p:sp>
          <p:nvSpPr>
            <p:cNvPr id="5" name="object 5"/>
            <p:cNvSpPr/>
            <p:nvPr/>
          </p:nvSpPr>
          <p:spPr>
            <a:xfrm>
              <a:off x="1681733" y="497586"/>
              <a:ext cx="2246630" cy="462280"/>
            </a:xfrm>
            <a:custGeom>
              <a:avLst/>
              <a:gdLst/>
              <a:ahLst/>
              <a:cxnLst/>
              <a:rect l="l" t="t" r="r" b="b"/>
              <a:pathLst>
                <a:path w="2246629" h="462280">
                  <a:moveTo>
                    <a:pt x="2015490" y="0"/>
                  </a:moveTo>
                  <a:lnTo>
                    <a:pt x="230886" y="0"/>
                  </a:lnTo>
                  <a:lnTo>
                    <a:pt x="184356" y="4691"/>
                  </a:lnTo>
                  <a:lnTo>
                    <a:pt x="141017" y="18145"/>
                  </a:lnTo>
                  <a:lnTo>
                    <a:pt x="101798" y="39433"/>
                  </a:lnTo>
                  <a:lnTo>
                    <a:pt x="67627" y="67627"/>
                  </a:lnTo>
                  <a:lnTo>
                    <a:pt x="39433" y="101798"/>
                  </a:lnTo>
                  <a:lnTo>
                    <a:pt x="18145" y="141017"/>
                  </a:lnTo>
                  <a:lnTo>
                    <a:pt x="4691" y="184356"/>
                  </a:lnTo>
                  <a:lnTo>
                    <a:pt x="0" y="230886"/>
                  </a:lnTo>
                  <a:lnTo>
                    <a:pt x="4691" y="277415"/>
                  </a:lnTo>
                  <a:lnTo>
                    <a:pt x="18145" y="320754"/>
                  </a:lnTo>
                  <a:lnTo>
                    <a:pt x="39433" y="359973"/>
                  </a:lnTo>
                  <a:lnTo>
                    <a:pt x="67627" y="394144"/>
                  </a:lnTo>
                  <a:lnTo>
                    <a:pt x="101798" y="422338"/>
                  </a:lnTo>
                  <a:lnTo>
                    <a:pt x="141017" y="443626"/>
                  </a:lnTo>
                  <a:lnTo>
                    <a:pt x="184356" y="457080"/>
                  </a:lnTo>
                  <a:lnTo>
                    <a:pt x="230886" y="461772"/>
                  </a:lnTo>
                  <a:lnTo>
                    <a:pt x="2015490" y="461772"/>
                  </a:lnTo>
                  <a:lnTo>
                    <a:pt x="2062019" y="457080"/>
                  </a:lnTo>
                  <a:lnTo>
                    <a:pt x="2105358" y="443626"/>
                  </a:lnTo>
                  <a:lnTo>
                    <a:pt x="2144577" y="422338"/>
                  </a:lnTo>
                  <a:lnTo>
                    <a:pt x="2178748" y="394144"/>
                  </a:lnTo>
                  <a:lnTo>
                    <a:pt x="2206942" y="359973"/>
                  </a:lnTo>
                  <a:lnTo>
                    <a:pt x="2228230" y="320754"/>
                  </a:lnTo>
                  <a:lnTo>
                    <a:pt x="2241684" y="277415"/>
                  </a:lnTo>
                  <a:lnTo>
                    <a:pt x="2246376" y="230886"/>
                  </a:lnTo>
                  <a:lnTo>
                    <a:pt x="2241684" y="184356"/>
                  </a:lnTo>
                  <a:lnTo>
                    <a:pt x="2228230" y="141017"/>
                  </a:lnTo>
                  <a:lnTo>
                    <a:pt x="2206942" y="101798"/>
                  </a:lnTo>
                  <a:lnTo>
                    <a:pt x="2178748" y="67627"/>
                  </a:lnTo>
                  <a:lnTo>
                    <a:pt x="2144577" y="39433"/>
                  </a:lnTo>
                  <a:lnTo>
                    <a:pt x="2105358" y="18145"/>
                  </a:lnTo>
                  <a:lnTo>
                    <a:pt x="2062019" y="4691"/>
                  </a:lnTo>
                  <a:lnTo>
                    <a:pt x="2015490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81733" y="497586"/>
              <a:ext cx="2246630" cy="462280"/>
            </a:xfrm>
            <a:custGeom>
              <a:avLst/>
              <a:gdLst/>
              <a:ahLst/>
              <a:cxnLst/>
              <a:rect l="l" t="t" r="r" b="b"/>
              <a:pathLst>
                <a:path w="2246629" h="462280">
                  <a:moveTo>
                    <a:pt x="0" y="230886"/>
                  </a:moveTo>
                  <a:lnTo>
                    <a:pt x="4691" y="184356"/>
                  </a:lnTo>
                  <a:lnTo>
                    <a:pt x="18145" y="141017"/>
                  </a:lnTo>
                  <a:lnTo>
                    <a:pt x="39433" y="101798"/>
                  </a:lnTo>
                  <a:lnTo>
                    <a:pt x="67627" y="67627"/>
                  </a:lnTo>
                  <a:lnTo>
                    <a:pt x="101798" y="39433"/>
                  </a:lnTo>
                  <a:lnTo>
                    <a:pt x="141017" y="18145"/>
                  </a:lnTo>
                  <a:lnTo>
                    <a:pt x="184356" y="4691"/>
                  </a:lnTo>
                  <a:lnTo>
                    <a:pt x="230886" y="0"/>
                  </a:lnTo>
                  <a:lnTo>
                    <a:pt x="2015490" y="0"/>
                  </a:lnTo>
                  <a:lnTo>
                    <a:pt x="2062019" y="4691"/>
                  </a:lnTo>
                  <a:lnTo>
                    <a:pt x="2105358" y="18145"/>
                  </a:lnTo>
                  <a:lnTo>
                    <a:pt x="2144577" y="39433"/>
                  </a:lnTo>
                  <a:lnTo>
                    <a:pt x="2178748" y="67627"/>
                  </a:lnTo>
                  <a:lnTo>
                    <a:pt x="2206942" y="101798"/>
                  </a:lnTo>
                  <a:lnTo>
                    <a:pt x="2228230" y="141017"/>
                  </a:lnTo>
                  <a:lnTo>
                    <a:pt x="2241684" y="184356"/>
                  </a:lnTo>
                  <a:lnTo>
                    <a:pt x="2246376" y="230886"/>
                  </a:lnTo>
                  <a:lnTo>
                    <a:pt x="2241684" y="277415"/>
                  </a:lnTo>
                  <a:lnTo>
                    <a:pt x="2228230" y="320754"/>
                  </a:lnTo>
                  <a:lnTo>
                    <a:pt x="2206942" y="359973"/>
                  </a:lnTo>
                  <a:lnTo>
                    <a:pt x="2178748" y="394144"/>
                  </a:lnTo>
                  <a:lnTo>
                    <a:pt x="2144577" y="422338"/>
                  </a:lnTo>
                  <a:lnTo>
                    <a:pt x="2105358" y="443626"/>
                  </a:lnTo>
                  <a:lnTo>
                    <a:pt x="2062019" y="457080"/>
                  </a:lnTo>
                  <a:lnTo>
                    <a:pt x="2015490" y="461772"/>
                  </a:lnTo>
                  <a:lnTo>
                    <a:pt x="230886" y="461772"/>
                  </a:lnTo>
                  <a:lnTo>
                    <a:pt x="184356" y="457080"/>
                  </a:lnTo>
                  <a:lnTo>
                    <a:pt x="141017" y="443626"/>
                  </a:lnTo>
                  <a:lnTo>
                    <a:pt x="101798" y="422338"/>
                  </a:lnTo>
                  <a:lnTo>
                    <a:pt x="67627" y="394144"/>
                  </a:lnTo>
                  <a:lnTo>
                    <a:pt x="39433" y="359973"/>
                  </a:lnTo>
                  <a:lnTo>
                    <a:pt x="18145" y="320754"/>
                  </a:lnTo>
                  <a:lnTo>
                    <a:pt x="4691" y="277415"/>
                  </a:lnTo>
                  <a:lnTo>
                    <a:pt x="0" y="230886"/>
                  </a:lnTo>
                  <a:close/>
                </a:path>
              </a:pathLst>
            </a:custGeom>
            <a:ln w="285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921891" y="553974"/>
            <a:ext cx="17633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ПРИКАЗ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№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968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892986" y="504634"/>
            <a:ext cx="2275205" cy="490855"/>
            <a:chOff x="7892986" y="504634"/>
            <a:chExt cx="2275205" cy="490855"/>
          </a:xfrm>
        </p:grpSpPr>
        <p:sp>
          <p:nvSpPr>
            <p:cNvPr id="9" name="object 9"/>
            <p:cNvSpPr/>
            <p:nvPr/>
          </p:nvSpPr>
          <p:spPr>
            <a:xfrm>
              <a:off x="7907273" y="518922"/>
              <a:ext cx="2246630" cy="462280"/>
            </a:xfrm>
            <a:custGeom>
              <a:avLst/>
              <a:gdLst/>
              <a:ahLst/>
              <a:cxnLst/>
              <a:rect l="l" t="t" r="r" b="b"/>
              <a:pathLst>
                <a:path w="2246629" h="462280">
                  <a:moveTo>
                    <a:pt x="2015490" y="0"/>
                  </a:moveTo>
                  <a:lnTo>
                    <a:pt x="230885" y="0"/>
                  </a:lnTo>
                  <a:lnTo>
                    <a:pt x="184356" y="4691"/>
                  </a:lnTo>
                  <a:lnTo>
                    <a:pt x="141017" y="18145"/>
                  </a:lnTo>
                  <a:lnTo>
                    <a:pt x="101798" y="39433"/>
                  </a:lnTo>
                  <a:lnTo>
                    <a:pt x="67627" y="67627"/>
                  </a:lnTo>
                  <a:lnTo>
                    <a:pt x="39433" y="101798"/>
                  </a:lnTo>
                  <a:lnTo>
                    <a:pt x="18145" y="141017"/>
                  </a:lnTo>
                  <a:lnTo>
                    <a:pt x="4691" y="184356"/>
                  </a:lnTo>
                  <a:lnTo>
                    <a:pt x="0" y="230886"/>
                  </a:lnTo>
                  <a:lnTo>
                    <a:pt x="4691" y="277415"/>
                  </a:lnTo>
                  <a:lnTo>
                    <a:pt x="18145" y="320754"/>
                  </a:lnTo>
                  <a:lnTo>
                    <a:pt x="39433" y="359973"/>
                  </a:lnTo>
                  <a:lnTo>
                    <a:pt x="67627" y="394144"/>
                  </a:lnTo>
                  <a:lnTo>
                    <a:pt x="101798" y="422338"/>
                  </a:lnTo>
                  <a:lnTo>
                    <a:pt x="141017" y="443626"/>
                  </a:lnTo>
                  <a:lnTo>
                    <a:pt x="184356" y="457080"/>
                  </a:lnTo>
                  <a:lnTo>
                    <a:pt x="230885" y="461772"/>
                  </a:lnTo>
                  <a:lnTo>
                    <a:pt x="2015490" y="461772"/>
                  </a:lnTo>
                  <a:lnTo>
                    <a:pt x="2062019" y="457080"/>
                  </a:lnTo>
                  <a:lnTo>
                    <a:pt x="2105358" y="443626"/>
                  </a:lnTo>
                  <a:lnTo>
                    <a:pt x="2144577" y="422338"/>
                  </a:lnTo>
                  <a:lnTo>
                    <a:pt x="2178748" y="394144"/>
                  </a:lnTo>
                  <a:lnTo>
                    <a:pt x="2206942" y="359973"/>
                  </a:lnTo>
                  <a:lnTo>
                    <a:pt x="2228230" y="320754"/>
                  </a:lnTo>
                  <a:lnTo>
                    <a:pt x="2241684" y="277415"/>
                  </a:lnTo>
                  <a:lnTo>
                    <a:pt x="2246376" y="230886"/>
                  </a:lnTo>
                  <a:lnTo>
                    <a:pt x="2241684" y="184356"/>
                  </a:lnTo>
                  <a:lnTo>
                    <a:pt x="2228230" y="141017"/>
                  </a:lnTo>
                  <a:lnTo>
                    <a:pt x="2206942" y="101798"/>
                  </a:lnTo>
                  <a:lnTo>
                    <a:pt x="2178748" y="67627"/>
                  </a:lnTo>
                  <a:lnTo>
                    <a:pt x="2144577" y="39433"/>
                  </a:lnTo>
                  <a:lnTo>
                    <a:pt x="2105358" y="18145"/>
                  </a:lnTo>
                  <a:lnTo>
                    <a:pt x="2062019" y="4691"/>
                  </a:lnTo>
                  <a:lnTo>
                    <a:pt x="201549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07273" y="518922"/>
              <a:ext cx="2246630" cy="462280"/>
            </a:xfrm>
            <a:custGeom>
              <a:avLst/>
              <a:gdLst/>
              <a:ahLst/>
              <a:cxnLst/>
              <a:rect l="l" t="t" r="r" b="b"/>
              <a:pathLst>
                <a:path w="2246629" h="462280">
                  <a:moveTo>
                    <a:pt x="0" y="230886"/>
                  </a:moveTo>
                  <a:lnTo>
                    <a:pt x="4691" y="184356"/>
                  </a:lnTo>
                  <a:lnTo>
                    <a:pt x="18145" y="141017"/>
                  </a:lnTo>
                  <a:lnTo>
                    <a:pt x="39433" y="101798"/>
                  </a:lnTo>
                  <a:lnTo>
                    <a:pt x="67627" y="67627"/>
                  </a:lnTo>
                  <a:lnTo>
                    <a:pt x="101798" y="39433"/>
                  </a:lnTo>
                  <a:lnTo>
                    <a:pt x="141017" y="18145"/>
                  </a:lnTo>
                  <a:lnTo>
                    <a:pt x="184356" y="4691"/>
                  </a:lnTo>
                  <a:lnTo>
                    <a:pt x="230885" y="0"/>
                  </a:lnTo>
                  <a:lnTo>
                    <a:pt x="2015490" y="0"/>
                  </a:lnTo>
                  <a:lnTo>
                    <a:pt x="2062019" y="4691"/>
                  </a:lnTo>
                  <a:lnTo>
                    <a:pt x="2105358" y="18145"/>
                  </a:lnTo>
                  <a:lnTo>
                    <a:pt x="2144577" y="39433"/>
                  </a:lnTo>
                  <a:lnTo>
                    <a:pt x="2178748" y="67627"/>
                  </a:lnTo>
                  <a:lnTo>
                    <a:pt x="2206942" y="101798"/>
                  </a:lnTo>
                  <a:lnTo>
                    <a:pt x="2228230" y="141017"/>
                  </a:lnTo>
                  <a:lnTo>
                    <a:pt x="2241684" y="184356"/>
                  </a:lnTo>
                  <a:lnTo>
                    <a:pt x="2246376" y="230886"/>
                  </a:lnTo>
                  <a:lnTo>
                    <a:pt x="2241684" y="277415"/>
                  </a:lnTo>
                  <a:lnTo>
                    <a:pt x="2228230" y="320754"/>
                  </a:lnTo>
                  <a:lnTo>
                    <a:pt x="2206942" y="359973"/>
                  </a:lnTo>
                  <a:lnTo>
                    <a:pt x="2178748" y="394144"/>
                  </a:lnTo>
                  <a:lnTo>
                    <a:pt x="2144577" y="422338"/>
                  </a:lnTo>
                  <a:lnTo>
                    <a:pt x="2105358" y="443626"/>
                  </a:lnTo>
                  <a:lnTo>
                    <a:pt x="2062019" y="457080"/>
                  </a:lnTo>
                  <a:lnTo>
                    <a:pt x="2015490" y="461772"/>
                  </a:lnTo>
                  <a:lnTo>
                    <a:pt x="230885" y="461772"/>
                  </a:lnTo>
                  <a:lnTo>
                    <a:pt x="184356" y="457080"/>
                  </a:lnTo>
                  <a:lnTo>
                    <a:pt x="141017" y="443626"/>
                  </a:lnTo>
                  <a:lnTo>
                    <a:pt x="101798" y="422338"/>
                  </a:lnTo>
                  <a:lnTo>
                    <a:pt x="67627" y="394144"/>
                  </a:lnTo>
                  <a:lnTo>
                    <a:pt x="39433" y="359973"/>
                  </a:lnTo>
                  <a:lnTo>
                    <a:pt x="18145" y="320754"/>
                  </a:lnTo>
                  <a:lnTo>
                    <a:pt x="4691" y="277415"/>
                  </a:lnTo>
                  <a:lnTo>
                    <a:pt x="0" y="230886"/>
                  </a:lnTo>
                  <a:close/>
                </a:path>
              </a:pathLst>
            </a:custGeom>
            <a:ln w="28575">
              <a:solidFill>
                <a:srgbClr val="8FAA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8148573" y="575563"/>
            <a:ext cx="17633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ПРИКАЗ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№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800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3914" y="1094994"/>
            <a:ext cx="5466715" cy="967740"/>
          </a:xfrm>
          <a:custGeom>
            <a:avLst/>
            <a:gdLst/>
            <a:ahLst/>
            <a:cxnLst/>
            <a:rect l="l" t="t" r="r" b="b"/>
            <a:pathLst>
              <a:path w="5466715" h="967739">
                <a:moveTo>
                  <a:pt x="0" y="161289"/>
                </a:moveTo>
                <a:lnTo>
                  <a:pt x="5761" y="118430"/>
                </a:lnTo>
                <a:lnTo>
                  <a:pt x="22020" y="79906"/>
                </a:lnTo>
                <a:lnTo>
                  <a:pt x="47240" y="47259"/>
                </a:lnTo>
                <a:lnTo>
                  <a:pt x="79883" y="22032"/>
                </a:lnTo>
                <a:lnTo>
                  <a:pt x="118412" y="5764"/>
                </a:lnTo>
                <a:lnTo>
                  <a:pt x="161290" y="0"/>
                </a:lnTo>
                <a:lnTo>
                  <a:pt x="5305298" y="0"/>
                </a:lnTo>
                <a:lnTo>
                  <a:pt x="5348157" y="5764"/>
                </a:lnTo>
                <a:lnTo>
                  <a:pt x="5386681" y="22032"/>
                </a:lnTo>
                <a:lnTo>
                  <a:pt x="5419328" y="47259"/>
                </a:lnTo>
                <a:lnTo>
                  <a:pt x="5444555" y="79906"/>
                </a:lnTo>
                <a:lnTo>
                  <a:pt x="5460823" y="118430"/>
                </a:lnTo>
                <a:lnTo>
                  <a:pt x="5466588" y="161289"/>
                </a:lnTo>
                <a:lnTo>
                  <a:pt x="5466588" y="806450"/>
                </a:lnTo>
                <a:lnTo>
                  <a:pt x="5460823" y="849309"/>
                </a:lnTo>
                <a:lnTo>
                  <a:pt x="5444555" y="887833"/>
                </a:lnTo>
                <a:lnTo>
                  <a:pt x="5419328" y="920480"/>
                </a:lnTo>
                <a:lnTo>
                  <a:pt x="5386681" y="945707"/>
                </a:lnTo>
                <a:lnTo>
                  <a:pt x="5348157" y="961975"/>
                </a:lnTo>
                <a:lnTo>
                  <a:pt x="5305298" y="967739"/>
                </a:lnTo>
                <a:lnTo>
                  <a:pt x="161290" y="967739"/>
                </a:lnTo>
                <a:lnTo>
                  <a:pt x="118412" y="961975"/>
                </a:lnTo>
                <a:lnTo>
                  <a:pt x="79883" y="945707"/>
                </a:lnTo>
                <a:lnTo>
                  <a:pt x="47240" y="920480"/>
                </a:lnTo>
                <a:lnTo>
                  <a:pt x="22020" y="887833"/>
                </a:lnTo>
                <a:lnTo>
                  <a:pt x="5761" y="849309"/>
                </a:lnTo>
                <a:lnTo>
                  <a:pt x="0" y="806450"/>
                </a:lnTo>
                <a:lnTo>
                  <a:pt x="0" y="161289"/>
                </a:lnTo>
                <a:close/>
              </a:path>
            </a:pathLst>
          </a:custGeom>
          <a:ln w="28574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56919" y="1117549"/>
            <a:ext cx="4096385" cy="911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защита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выпускной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квалификационной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работы;</a:t>
            </a:r>
            <a:endParaRPr sz="16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1600" spc="-15" dirty="0">
                <a:latin typeface="Times New Roman"/>
                <a:cs typeface="Times New Roman"/>
              </a:rPr>
              <a:t>государственный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экзамен,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100" dirty="0">
                <a:latin typeface="Times New Roman"/>
                <a:cs typeface="Times New Roman"/>
              </a:rPr>
              <a:t>в том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числе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в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виде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демонстрационного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экзамена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1000" spc="-5" dirty="0">
                <a:latin typeface="Times New Roman"/>
                <a:cs typeface="Times New Roman"/>
              </a:rPr>
              <a:t>(п.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10.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Приказа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968)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96761" y="1094994"/>
            <a:ext cx="5878195" cy="840105"/>
          </a:xfrm>
          <a:custGeom>
            <a:avLst/>
            <a:gdLst/>
            <a:ahLst/>
            <a:cxnLst/>
            <a:rect l="l" t="t" r="r" b="b"/>
            <a:pathLst>
              <a:path w="5878195" h="840105">
                <a:moveTo>
                  <a:pt x="0" y="139953"/>
                </a:moveTo>
                <a:lnTo>
                  <a:pt x="7130" y="95699"/>
                </a:lnTo>
                <a:lnTo>
                  <a:pt x="26989" y="57278"/>
                </a:lnTo>
                <a:lnTo>
                  <a:pt x="57278" y="26989"/>
                </a:lnTo>
                <a:lnTo>
                  <a:pt x="95699" y="7130"/>
                </a:lnTo>
                <a:lnTo>
                  <a:pt x="139953" y="0"/>
                </a:lnTo>
                <a:lnTo>
                  <a:pt x="5738114" y="0"/>
                </a:lnTo>
                <a:lnTo>
                  <a:pt x="5782368" y="7130"/>
                </a:lnTo>
                <a:lnTo>
                  <a:pt x="5820789" y="26989"/>
                </a:lnTo>
                <a:lnTo>
                  <a:pt x="5851078" y="57278"/>
                </a:lnTo>
                <a:lnTo>
                  <a:pt x="5870937" y="95699"/>
                </a:lnTo>
                <a:lnTo>
                  <a:pt x="5878068" y="139953"/>
                </a:lnTo>
                <a:lnTo>
                  <a:pt x="5878068" y="699769"/>
                </a:lnTo>
                <a:lnTo>
                  <a:pt x="5870937" y="744024"/>
                </a:lnTo>
                <a:lnTo>
                  <a:pt x="5851078" y="782445"/>
                </a:lnTo>
                <a:lnTo>
                  <a:pt x="5820789" y="812734"/>
                </a:lnTo>
                <a:lnTo>
                  <a:pt x="5782368" y="832593"/>
                </a:lnTo>
                <a:lnTo>
                  <a:pt x="5738114" y="839723"/>
                </a:lnTo>
                <a:lnTo>
                  <a:pt x="139953" y="839723"/>
                </a:lnTo>
                <a:lnTo>
                  <a:pt x="95699" y="832593"/>
                </a:lnTo>
                <a:lnTo>
                  <a:pt x="57278" y="812734"/>
                </a:lnTo>
                <a:lnTo>
                  <a:pt x="26989" y="782445"/>
                </a:lnTo>
                <a:lnTo>
                  <a:pt x="7130" y="744024"/>
                </a:lnTo>
                <a:lnTo>
                  <a:pt x="0" y="699769"/>
                </a:lnTo>
                <a:lnTo>
                  <a:pt x="0" y="139953"/>
                </a:lnTo>
                <a:close/>
              </a:path>
            </a:pathLst>
          </a:custGeom>
          <a:ln w="28575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236334" y="1175385"/>
            <a:ext cx="5596890" cy="666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демонстрационный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экзамен,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защита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дипломного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проекта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(работы),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государственный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экзамен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1000" spc="-5" dirty="0">
                <a:latin typeface="Times New Roman"/>
                <a:cs typeface="Times New Roman"/>
              </a:rPr>
              <a:t>(п. </a:t>
            </a:r>
            <a:r>
              <a:rPr sz="1000" dirty="0">
                <a:latin typeface="Times New Roman"/>
                <a:cs typeface="Times New Roman"/>
              </a:rPr>
              <a:t>9,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10,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11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Приказа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№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800)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0865" y="2113026"/>
            <a:ext cx="5466715" cy="935990"/>
          </a:xfrm>
          <a:custGeom>
            <a:avLst/>
            <a:gdLst/>
            <a:ahLst/>
            <a:cxnLst/>
            <a:rect l="l" t="t" r="r" b="b"/>
            <a:pathLst>
              <a:path w="5466715" h="935989">
                <a:moveTo>
                  <a:pt x="0" y="155956"/>
                </a:moveTo>
                <a:lnTo>
                  <a:pt x="7950" y="106671"/>
                </a:lnTo>
                <a:lnTo>
                  <a:pt x="30090" y="63861"/>
                </a:lnTo>
                <a:lnTo>
                  <a:pt x="63850" y="30097"/>
                </a:lnTo>
                <a:lnTo>
                  <a:pt x="106662" y="7953"/>
                </a:lnTo>
                <a:lnTo>
                  <a:pt x="155956" y="0"/>
                </a:lnTo>
                <a:lnTo>
                  <a:pt x="5310632" y="0"/>
                </a:lnTo>
                <a:lnTo>
                  <a:pt x="5359916" y="7953"/>
                </a:lnTo>
                <a:lnTo>
                  <a:pt x="5402726" y="30097"/>
                </a:lnTo>
                <a:lnTo>
                  <a:pt x="5436490" y="63861"/>
                </a:lnTo>
                <a:lnTo>
                  <a:pt x="5458634" y="106671"/>
                </a:lnTo>
                <a:lnTo>
                  <a:pt x="5466588" y="155956"/>
                </a:lnTo>
                <a:lnTo>
                  <a:pt x="5466588" y="779779"/>
                </a:lnTo>
                <a:lnTo>
                  <a:pt x="5458634" y="829064"/>
                </a:lnTo>
                <a:lnTo>
                  <a:pt x="5436490" y="871874"/>
                </a:lnTo>
                <a:lnTo>
                  <a:pt x="5402726" y="905638"/>
                </a:lnTo>
                <a:lnTo>
                  <a:pt x="5359916" y="927782"/>
                </a:lnTo>
                <a:lnTo>
                  <a:pt x="5310632" y="935736"/>
                </a:lnTo>
                <a:lnTo>
                  <a:pt x="155956" y="935736"/>
                </a:lnTo>
                <a:lnTo>
                  <a:pt x="106662" y="927782"/>
                </a:lnTo>
                <a:lnTo>
                  <a:pt x="63850" y="905638"/>
                </a:lnTo>
                <a:lnTo>
                  <a:pt x="30090" y="871874"/>
                </a:lnTo>
                <a:lnTo>
                  <a:pt x="7950" y="829064"/>
                </a:lnTo>
                <a:lnTo>
                  <a:pt x="0" y="779779"/>
                </a:lnTo>
                <a:lnTo>
                  <a:pt x="0" y="155956"/>
                </a:lnTo>
                <a:close/>
              </a:path>
            </a:pathLst>
          </a:custGeom>
          <a:ln w="2857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960245" y="2121534"/>
            <a:ext cx="16852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выпускников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ППКРС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7250" y="2487295"/>
            <a:ext cx="429006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выпускная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практическая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квалификационная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работа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письменная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экзаменационная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работа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либо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4471C4"/>
                </a:solidFill>
                <a:latin typeface="Times New Roman"/>
                <a:cs typeface="Times New Roman"/>
              </a:rPr>
              <a:t>демонстрационный</a:t>
            </a:r>
            <a:r>
              <a:rPr sz="1200" b="1" spc="-3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4471C4"/>
                </a:solidFill>
                <a:latin typeface="Times New Roman"/>
                <a:cs typeface="Times New Roman"/>
              </a:rPr>
              <a:t>экзамен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195"/>
              </a:lnSpc>
            </a:pPr>
            <a:r>
              <a:rPr sz="1000" spc="-5" dirty="0">
                <a:latin typeface="Times New Roman"/>
                <a:cs typeface="Times New Roman"/>
              </a:rPr>
              <a:t>(п.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12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Приказа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968)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0865" y="3137154"/>
            <a:ext cx="5466715" cy="894715"/>
          </a:xfrm>
          <a:custGeom>
            <a:avLst/>
            <a:gdLst/>
            <a:ahLst/>
            <a:cxnLst/>
            <a:rect l="l" t="t" r="r" b="b"/>
            <a:pathLst>
              <a:path w="5466715" h="894714">
                <a:moveTo>
                  <a:pt x="0" y="149098"/>
                </a:moveTo>
                <a:lnTo>
                  <a:pt x="7600" y="101990"/>
                </a:lnTo>
                <a:lnTo>
                  <a:pt x="28766" y="61063"/>
                </a:lnTo>
                <a:lnTo>
                  <a:pt x="61041" y="28781"/>
                </a:lnTo>
                <a:lnTo>
                  <a:pt x="101970" y="7605"/>
                </a:lnTo>
                <a:lnTo>
                  <a:pt x="149098" y="0"/>
                </a:lnTo>
                <a:lnTo>
                  <a:pt x="5317490" y="0"/>
                </a:lnTo>
                <a:lnTo>
                  <a:pt x="5364597" y="7605"/>
                </a:lnTo>
                <a:lnTo>
                  <a:pt x="5405524" y="28781"/>
                </a:lnTo>
                <a:lnTo>
                  <a:pt x="5437806" y="61063"/>
                </a:lnTo>
                <a:lnTo>
                  <a:pt x="5458982" y="101990"/>
                </a:lnTo>
                <a:lnTo>
                  <a:pt x="5466588" y="149098"/>
                </a:lnTo>
                <a:lnTo>
                  <a:pt x="5466588" y="745490"/>
                </a:lnTo>
                <a:lnTo>
                  <a:pt x="5458982" y="792597"/>
                </a:lnTo>
                <a:lnTo>
                  <a:pt x="5437806" y="833524"/>
                </a:lnTo>
                <a:lnTo>
                  <a:pt x="5405524" y="865806"/>
                </a:lnTo>
                <a:lnTo>
                  <a:pt x="5364597" y="886982"/>
                </a:lnTo>
                <a:lnTo>
                  <a:pt x="5317490" y="894588"/>
                </a:lnTo>
                <a:lnTo>
                  <a:pt x="149098" y="894588"/>
                </a:lnTo>
                <a:lnTo>
                  <a:pt x="101970" y="886982"/>
                </a:lnTo>
                <a:lnTo>
                  <a:pt x="61041" y="865806"/>
                </a:lnTo>
                <a:lnTo>
                  <a:pt x="28766" y="833524"/>
                </a:lnTo>
                <a:lnTo>
                  <a:pt x="7600" y="792597"/>
                </a:lnTo>
                <a:lnTo>
                  <a:pt x="0" y="745490"/>
                </a:lnTo>
                <a:lnTo>
                  <a:pt x="0" y="149098"/>
                </a:lnTo>
                <a:close/>
              </a:path>
            </a:pathLst>
          </a:custGeom>
          <a:ln w="2857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965451" y="3125215"/>
            <a:ext cx="1675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выпускников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ППССЗ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0408" y="3491229"/>
            <a:ext cx="4665345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дипломная работа (дипломный </a:t>
            </a:r>
            <a:r>
              <a:rPr sz="1200" b="1" dirty="0">
                <a:latin typeface="Times New Roman"/>
                <a:cs typeface="Times New Roman"/>
              </a:rPr>
              <a:t>проект) и (или) </a:t>
            </a:r>
            <a:r>
              <a:rPr sz="1200" b="1" spc="-5" dirty="0">
                <a:solidFill>
                  <a:srgbClr val="4471C4"/>
                </a:solidFill>
                <a:latin typeface="Times New Roman"/>
                <a:cs typeface="Times New Roman"/>
              </a:rPr>
              <a:t>демонстрационный </a:t>
            </a:r>
            <a:r>
              <a:rPr sz="1200" b="1" spc="-28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4471C4"/>
                </a:solidFill>
                <a:latin typeface="Times New Roman"/>
                <a:cs typeface="Times New Roman"/>
              </a:rPr>
              <a:t>экзамен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195"/>
              </a:lnSpc>
            </a:pPr>
            <a:r>
              <a:rPr sz="1000" spc="-5" dirty="0">
                <a:latin typeface="Times New Roman"/>
                <a:cs typeface="Times New Roman"/>
              </a:rPr>
              <a:t>(п.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12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Приказа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968)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96761" y="2091689"/>
            <a:ext cx="5866130" cy="935990"/>
          </a:xfrm>
          <a:custGeom>
            <a:avLst/>
            <a:gdLst/>
            <a:ahLst/>
            <a:cxnLst/>
            <a:rect l="l" t="t" r="r" b="b"/>
            <a:pathLst>
              <a:path w="5866130" h="935989">
                <a:moveTo>
                  <a:pt x="0" y="155956"/>
                </a:moveTo>
                <a:lnTo>
                  <a:pt x="7953" y="106671"/>
                </a:lnTo>
                <a:lnTo>
                  <a:pt x="30097" y="63861"/>
                </a:lnTo>
                <a:lnTo>
                  <a:pt x="63861" y="30097"/>
                </a:lnTo>
                <a:lnTo>
                  <a:pt x="106671" y="7953"/>
                </a:lnTo>
                <a:lnTo>
                  <a:pt x="155955" y="0"/>
                </a:lnTo>
                <a:lnTo>
                  <a:pt x="5709920" y="0"/>
                </a:lnTo>
                <a:lnTo>
                  <a:pt x="5759204" y="7953"/>
                </a:lnTo>
                <a:lnTo>
                  <a:pt x="5802014" y="30097"/>
                </a:lnTo>
                <a:lnTo>
                  <a:pt x="5835778" y="63861"/>
                </a:lnTo>
                <a:lnTo>
                  <a:pt x="5857922" y="106671"/>
                </a:lnTo>
                <a:lnTo>
                  <a:pt x="5865876" y="155956"/>
                </a:lnTo>
                <a:lnTo>
                  <a:pt x="5865876" y="779780"/>
                </a:lnTo>
                <a:lnTo>
                  <a:pt x="5857922" y="829064"/>
                </a:lnTo>
                <a:lnTo>
                  <a:pt x="5835778" y="871874"/>
                </a:lnTo>
                <a:lnTo>
                  <a:pt x="5802014" y="905638"/>
                </a:lnTo>
                <a:lnTo>
                  <a:pt x="5759204" y="927782"/>
                </a:lnTo>
                <a:lnTo>
                  <a:pt x="5709920" y="935736"/>
                </a:lnTo>
                <a:lnTo>
                  <a:pt x="155955" y="935736"/>
                </a:lnTo>
                <a:lnTo>
                  <a:pt x="106671" y="927782"/>
                </a:lnTo>
                <a:lnTo>
                  <a:pt x="63861" y="905638"/>
                </a:lnTo>
                <a:lnTo>
                  <a:pt x="30097" y="871874"/>
                </a:lnTo>
                <a:lnTo>
                  <a:pt x="7953" y="829064"/>
                </a:lnTo>
                <a:lnTo>
                  <a:pt x="0" y="779780"/>
                </a:lnTo>
                <a:lnTo>
                  <a:pt x="0" y="155956"/>
                </a:lnTo>
                <a:close/>
              </a:path>
            </a:pathLst>
          </a:custGeom>
          <a:ln w="28575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186419" y="2191639"/>
            <a:ext cx="16852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выпускников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ППКРС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709407" y="2557398"/>
            <a:ext cx="263969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4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форме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4471C4"/>
                </a:solidFill>
                <a:latin typeface="Times New Roman"/>
                <a:cs typeface="Times New Roman"/>
              </a:rPr>
              <a:t>демонстрационного</a:t>
            </a:r>
            <a:r>
              <a:rPr sz="1200" b="1" spc="-4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4471C4"/>
                </a:solidFill>
                <a:latin typeface="Times New Roman"/>
                <a:cs typeface="Times New Roman"/>
              </a:rPr>
              <a:t>экзамена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200"/>
              </a:lnSpc>
            </a:pPr>
            <a:r>
              <a:rPr sz="1000" spc="-5" dirty="0">
                <a:latin typeface="Times New Roman"/>
                <a:cs typeface="Times New Roman"/>
              </a:rPr>
              <a:t>(п. 6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п.11 Приказа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№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800)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564118" y="4228338"/>
            <a:ext cx="3411220" cy="1053465"/>
          </a:xfrm>
          <a:custGeom>
            <a:avLst/>
            <a:gdLst/>
            <a:ahLst/>
            <a:cxnLst/>
            <a:rect l="l" t="t" r="r" b="b"/>
            <a:pathLst>
              <a:path w="3411220" h="1053464">
                <a:moveTo>
                  <a:pt x="0" y="175513"/>
                </a:moveTo>
                <a:lnTo>
                  <a:pt x="6271" y="128866"/>
                </a:lnTo>
                <a:lnTo>
                  <a:pt x="23970" y="86943"/>
                </a:lnTo>
                <a:lnTo>
                  <a:pt x="51419" y="51419"/>
                </a:lnTo>
                <a:lnTo>
                  <a:pt x="86943" y="23970"/>
                </a:lnTo>
                <a:lnTo>
                  <a:pt x="128866" y="6271"/>
                </a:lnTo>
                <a:lnTo>
                  <a:pt x="175513" y="0"/>
                </a:lnTo>
                <a:lnTo>
                  <a:pt x="3235198" y="0"/>
                </a:lnTo>
                <a:lnTo>
                  <a:pt x="3281845" y="6271"/>
                </a:lnTo>
                <a:lnTo>
                  <a:pt x="3323768" y="23970"/>
                </a:lnTo>
                <a:lnTo>
                  <a:pt x="3359292" y="51419"/>
                </a:lnTo>
                <a:lnTo>
                  <a:pt x="3386741" y="86943"/>
                </a:lnTo>
                <a:lnTo>
                  <a:pt x="3404440" y="128866"/>
                </a:lnTo>
                <a:lnTo>
                  <a:pt x="3410711" y="175513"/>
                </a:lnTo>
                <a:lnTo>
                  <a:pt x="3410711" y="877569"/>
                </a:lnTo>
                <a:lnTo>
                  <a:pt x="3404440" y="924217"/>
                </a:lnTo>
                <a:lnTo>
                  <a:pt x="3386741" y="966140"/>
                </a:lnTo>
                <a:lnTo>
                  <a:pt x="3359292" y="1001664"/>
                </a:lnTo>
                <a:lnTo>
                  <a:pt x="3323768" y="1029113"/>
                </a:lnTo>
                <a:lnTo>
                  <a:pt x="3281845" y="1046812"/>
                </a:lnTo>
                <a:lnTo>
                  <a:pt x="3235198" y="1053084"/>
                </a:lnTo>
                <a:lnTo>
                  <a:pt x="175513" y="1053084"/>
                </a:lnTo>
                <a:lnTo>
                  <a:pt x="128866" y="1046812"/>
                </a:lnTo>
                <a:lnTo>
                  <a:pt x="86943" y="1029113"/>
                </a:lnTo>
                <a:lnTo>
                  <a:pt x="51419" y="1001664"/>
                </a:lnTo>
                <a:lnTo>
                  <a:pt x="23970" y="966140"/>
                </a:lnTo>
                <a:lnTo>
                  <a:pt x="6271" y="924217"/>
                </a:lnTo>
                <a:lnTo>
                  <a:pt x="0" y="877569"/>
                </a:lnTo>
                <a:lnTo>
                  <a:pt x="0" y="175513"/>
                </a:lnTo>
                <a:close/>
              </a:path>
            </a:pathLst>
          </a:custGeom>
          <a:ln w="28575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829547" y="4280407"/>
            <a:ext cx="28816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8240" marR="5080" indent="-114617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10" dirty="0">
                <a:latin typeface="Times New Roman"/>
                <a:cs typeface="Times New Roman"/>
              </a:rPr>
              <a:t>выпускников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10" dirty="0">
                <a:latin typeface="Times New Roman"/>
                <a:cs typeface="Times New Roman"/>
              </a:rPr>
              <a:t>перечню подпункте "в"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пункта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767064" y="4829302"/>
            <a:ext cx="3006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marR="5080" indent="-16764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форме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государственного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экзамена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и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(или)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защиты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дипломного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проекта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(работы)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096761" y="3134105"/>
            <a:ext cx="5878195" cy="946785"/>
          </a:xfrm>
          <a:custGeom>
            <a:avLst/>
            <a:gdLst/>
            <a:ahLst/>
            <a:cxnLst/>
            <a:rect l="l" t="t" r="r" b="b"/>
            <a:pathLst>
              <a:path w="5878195" h="946785">
                <a:moveTo>
                  <a:pt x="0" y="157734"/>
                </a:moveTo>
                <a:lnTo>
                  <a:pt x="8040" y="107874"/>
                </a:lnTo>
                <a:lnTo>
                  <a:pt x="30431" y="64574"/>
                </a:lnTo>
                <a:lnTo>
                  <a:pt x="64574" y="30431"/>
                </a:lnTo>
                <a:lnTo>
                  <a:pt x="107874" y="8040"/>
                </a:lnTo>
                <a:lnTo>
                  <a:pt x="157734" y="0"/>
                </a:lnTo>
                <a:lnTo>
                  <a:pt x="5720334" y="0"/>
                </a:lnTo>
                <a:lnTo>
                  <a:pt x="5770193" y="8040"/>
                </a:lnTo>
                <a:lnTo>
                  <a:pt x="5813493" y="30431"/>
                </a:lnTo>
                <a:lnTo>
                  <a:pt x="5847636" y="64574"/>
                </a:lnTo>
                <a:lnTo>
                  <a:pt x="5870027" y="107874"/>
                </a:lnTo>
                <a:lnTo>
                  <a:pt x="5878068" y="157734"/>
                </a:lnTo>
                <a:lnTo>
                  <a:pt x="5878068" y="788670"/>
                </a:lnTo>
                <a:lnTo>
                  <a:pt x="5870027" y="838529"/>
                </a:lnTo>
                <a:lnTo>
                  <a:pt x="5847636" y="881829"/>
                </a:lnTo>
                <a:lnTo>
                  <a:pt x="5813493" y="915972"/>
                </a:lnTo>
                <a:lnTo>
                  <a:pt x="5770193" y="938363"/>
                </a:lnTo>
                <a:lnTo>
                  <a:pt x="5720334" y="946404"/>
                </a:lnTo>
                <a:lnTo>
                  <a:pt x="157734" y="946404"/>
                </a:lnTo>
                <a:lnTo>
                  <a:pt x="107874" y="938363"/>
                </a:lnTo>
                <a:lnTo>
                  <a:pt x="64574" y="915972"/>
                </a:lnTo>
                <a:lnTo>
                  <a:pt x="30431" y="881829"/>
                </a:lnTo>
                <a:lnTo>
                  <a:pt x="8040" y="838529"/>
                </a:lnTo>
                <a:lnTo>
                  <a:pt x="0" y="788670"/>
                </a:lnTo>
                <a:lnTo>
                  <a:pt x="0" y="157734"/>
                </a:lnTo>
                <a:close/>
              </a:path>
            </a:pathLst>
          </a:custGeom>
          <a:ln w="28575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197342" y="3247390"/>
            <a:ext cx="1675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выпускников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ППССЗ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12153" y="3590290"/>
            <a:ext cx="5447030" cy="369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форме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4471C4"/>
                </a:solidFill>
                <a:latin typeface="Times New Roman"/>
                <a:cs typeface="Times New Roman"/>
              </a:rPr>
              <a:t>демонстрационного</a:t>
            </a:r>
            <a:r>
              <a:rPr sz="1200" b="1" spc="-3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4471C4"/>
                </a:solidFill>
                <a:latin typeface="Times New Roman"/>
                <a:cs typeface="Times New Roman"/>
              </a:rPr>
              <a:t>экзамена</a:t>
            </a:r>
            <a:r>
              <a:rPr sz="1200" b="1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и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защиты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дипломного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проекта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(работы)</a:t>
            </a:r>
            <a:endParaRPr sz="12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1050" spc="-5" dirty="0">
                <a:latin typeface="Times New Roman"/>
                <a:cs typeface="Times New Roman"/>
              </a:rPr>
              <a:t>(п.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6</a:t>
            </a:r>
            <a:r>
              <a:rPr sz="1050" spc="24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п.11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Приказа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5" dirty="0">
                <a:latin typeface="Times New Roman"/>
                <a:cs typeface="Times New Roman"/>
              </a:rPr>
              <a:t>№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800)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119871" y="4715255"/>
            <a:ext cx="443865" cy="76200"/>
          </a:xfrm>
          <a:custGeom>
            <a:avLst/>
            <a:gdLst/>
            <a:ahLst/>
            <a:cxnLst/>
            <a:rect l="l" t="t" r="r" b="b"/>
            <a:pathLst>
              <a:path w="443865" h="76200">
                <a:moveTo>
                  <a:pt x="367410" y="0"/>
                </a:moveTo>
                <a:lnTo>
                  <a:pt x="367410" y="76200"/>
                </a:lnTo>
                <a:lnTo>
                  <a:pt x="430910" y="44450"/>
                </a:lnTo>
                <a:lnTo>
                  <a:pt x="380110" y="44450"/>
                </a:lnTo>
                <a:lnTo>
                  <a:pt x="380110" y="31750"/>
                </a:lnTo>
                <a:lnTo>
                  <a:pt x="430910" y="31750"/>
                </a:lnTo>
                <a:lnTo>
                  <a:pt x="367410" y="0"/>
                </a:lnTo>
                <a:close/>
              </a:path>
              <a:path w="443865" h="76200">
                <a:moveTo>
                  <a:pt x="36741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67410" y="44450"/>
                </a:lnTo>
                <a:lnTo>
                  <a:pt x="367410" y="31750"/>
                </a:lnTo>
                <a:close/>
              </a:path>
              <a:path w="443865" h="76200">
                <a:moveTo>
                  <a:pt x="430910" y="31750"/>
                </a:moveTo>
                <a:lnTo>
                  <a:pt x="380110" y="31750"/>
                </a:lnTo>
                <a:lnTo>
                  <a:pt x="380110" y="44450"/>
                </a:lnTo>
                <a:lnTo>
                  <a:pt x="430910" y="44450"/>
                </a:lnTo>
                <a:lnTo>
                  <a:pt x="443610" y="38100"/>
                </a:lnTo>
                <a:lnTo>
                  <a:pt x="430910" y="3175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49148" y="4298950"/>
            <a:ext cx="8008620" cy="1482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87950" marR="5715" indent="426720" algn="r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solidFill>
                  <a:srgbClr val="2E5496"/>
                </a:solidFill>
                <a:latin typeface="Times New Roman"/>
                <a:cs typeface="Times New Roman"/>
              </a:rPr>
              <a:t>подпункт</a:t>
            </a:r>
            <a:r>
              <a:rPr sz="1000" i="1" dirty="0">
                <a:solidFill>
                  <a:srgbClr val="2E5496"/>
                </a:solidFill>
                <a:latin typeface="Times New Roman"/>
                <a:cs typeface="Times New Roman"/>
              </a:rPr>
              <a:t> "в"</a:t>
            </a:r>
            <a:r>
              <a:rPr sz="1000" i="1" spc="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E5496"/>
                </a:solidFill>
                <a:latin typeface="Times New Roman"/>
                <a:cs typeface="Times New Roman"/>
              </a:rPr>
              <a:t>пункта</a:t>
            </a:r>
            <a:r>
              <a:rPr sz="1000" i="1" spc="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E5496"/>
                </a:solidFill>
                <a:latin typeface="Times New Roman"/>
                <a:cs typeface="Times New Roman"/>
              </a:rPr>
              <a:t>6:</a:t>
            </a:r>
            <a:r>
              <a:rPr sz="1000" i="1" spc="1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в области</a:t>
            </a:r>
            <a:r>
              <a:rPr sz="1000" spc="3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E5496"/>
                </a:solidFill>
                <a:latin typeface="Times New Roman"/>
                <a:cs typeface="Times New Roman"/>
              </a:rPr>
              <a:t>искусств, </a:t>
            </a:r>
            <a:r>
              <a:rPr sz="1000" spc="-23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медицинского</a:t>
            </a:r>
            <a:r>
              <a:rPr sz="1000" spc="4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и</a:t>
            </a:r>
            <a:r>
              <a:rPr sz="100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фармацевтического</a:t>
            </a:r>
            <a:r>
              <a:rPr sz="1000" spc="5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образования,</a:t>
            </a:r>
            <a:r>
              <a:rPr sz="1000" spc="2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в </a:t>
            </a:r>
            <a:r>
              <a:rPr sz="1000" spc="-23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области</a:t>
            </a:r>
            <a:r>
              <a:rPr sz="1000" spc="2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E5496"/>
                </a:solidFill>
                <a:latin typeface="Times New Roman"/>
                <a:cs typeface="Times New Roman"/>
              </a:rPr>
              <a:t>искусств,</a:t>
            </a:r>
            <a:r>
              <a:rPr sz="1000" spc="4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подготовки</a:t>
            </a:r>
            <a:r>
              <a:rPr sz="1000" spc="4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кадров</a:t>
            </a:r>
            <a:r>
              <a:rPr sz="1000" spc="1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в</a:t>
            </a:r>
            <a:r>
              <a:rPr sz="1000" spc="1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интересах </a:t>
            </a:r>
            <a:r>
              <a:rPr sz="100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обороны и</a:t>
            </a:r>
            <a:r>
              <a:rPr sz="1000" spc="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безопасности</a:t>
            </a:r>
            <a:r>
              <a:rPr sz="1000" spc="5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государства,</a:t>
            </a:r>
            <a:r>
              <a:rPr sz="1000" spc="5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…</a:t>
            </a:r>
            <a:endParaRPr sz="10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</a:pP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осваивающих</a:t>
            </a:r>
            <a:r>
              <a:rPr sz="1000" spc="3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образовательные</a:t>
            </a:r>
            <a:r>
              <a:rPr sz="1000" spc="5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программы</a:t>
            </a:r>
            <a:endParaRPr sz="1000">
              <a:latin typeface="Times New Roman"/>
              <a:cs typeface="Times New Roman"/>
            </a:endParaRPr>
          </a:p>
          <a:p>
            <a:pPr marL="5204460" marR="5080" indent="400685" algn="r">
              <a:lnSpc>
                <a:spcPct val="100000"/>
              </a:lnSpc>
            </a:pP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среднего</a:t>
            </a:r>
            <a:r>
              <a:rPr sz="1000" spc="2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1000" spc="3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образования</a:t>
            </a:r>
            <a:r>
              <a:rPr sz="1000" spc="2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в </a:t>
            </a:r>
            <a:r>
              <a:rPr sz="1000" spc="-23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специальных</a:t>
            </a:r>
            <a:r>
              <a:rPr sz="1000" spc="5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учебно-воспитательных</a:t>
            </a:r>
            <a:r>
              <a:rPr sz="1000" spc="55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E5496"/>
                </a:solidFill>
                <a:latin typeface="Times New Roman"/>
                <a:cs typeface="Times New Roman"/>
              </a:rPr>
              <a:t>учреждениях</a:t>
            </a:r>
            <a:endParaRPr sz="1000">
              <a:latin typeface="Times New Roman"/>
              <a:cs typeface="Times New Roman"/>
            </a:endParaRPr>
          </a:p>
          <a:p>
            <a:pPr marR="5715" algn="r">
              <a:lnSpc>
                <a:spcPts val="1190"/>
              </a:lnSpc>
            </a:pPr>
            <a:r>
              <a:rPr sz="1000" spc="-5" dirty="0">
                <a:solidFill>
                  <a:srgbClr val="2E5496"/>
                </a:solidFill>
                <a:latin typeface="Times New Roman"/>
                <a:cs typeface="Times New Roman"/>
              </a:rPr>
              <a:t>закрытого</a:t>
            </a:r>
            <a:r>
              <a:rPr sz="1000" spc="-50" dirty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E5496"/>
                </a:solidFill>
                <a:latin typeface="Times New Roman"/>
                <a:cs typeface="Times New Roman"/>
              </a:rPr>
              <a:t>типа…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До</a:t>
            </a:r>
            <a:r>
              <a:rPr sz="14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приведения</a:t>
            </a:r>
            <a:r>
              <a:rPr sz="1400" b="1" spc="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в</a:t>
            </a:r>
            <a:r>
              <a:rPr sz="1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соответствие</a:t>
            </a:r>
            <a:r>
              <a:rPr sz="1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Приказу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800</a:t>
            </a:r>
            <a:r>
              <a:rPr sz="1400" b="1" spc="3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всех</a:t>
            </a:r>
            <a:r>
              <a:rPr sz="14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ФГОС</a:t>
            </a:r>
            <a:r>
              <a:rPr sz="1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СПО</a:t>
            </a:r>
            <a:r>
              <a:rPr sz="1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(проект</a:t>
            </a:r>
            <a:r>
              <a:rPr sz="1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приказа</a:t>
            </a:r>
            <a:r>
              <a:rPr sz="14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в</a:t>
            </a:r>
            <a:r>
              <a:rPr sz="1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разработке):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9148" y="5755335"/>
            <a:ext cx="11610340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В</a:t>
            </a:r>
            <a:r>
              <a:rPr sz="1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2023</a:t>
            </a:r>
            <a:r>
              <a:rPr sz="1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году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ГИА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проводится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 в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форме, установленной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действующими</a:t>
            </a:r>
            <a:r>
              <a:rPr sz="1400" b="1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ФГОС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 СПО,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в</a:t>
            </a:r>
            <a:r>
              <a:rPr sz="1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соответствии</a:t>
            </a:r>
            <a:r>
              <a:rPr sz="1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с</a:t>
            </a:r>
            <a:r>
              <a:rPr sz="1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которыми</a:t>
            </a:r>
            <a:r>
              <a:rPr sz="1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обучающиеся</a:t>
            </a:r>
            <a:r>
              <a:rPr sz="1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завершают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освоение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1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программы.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По</a:t>
            </a:r>
            <a:r>
              <a:rPr sz="1400" spc="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усмотрению</a:t>
            </a:r>
            <a:r>
              <a:rPr sz="14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14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00AF50"/>
                </a:solidFill>
                <a:latin typeface="Times New Roman"/>
                <a:cs typeface="Times New Roman"/>
              </a:rPr>
              <a:t>организации</a:t>
            </a:r>
            <a:r>
              <a:rPr sz="1400" spc="-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ГИА</a:t>
            </a:r>
            <a:r>
              <a:rPr sz="14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srgbClr val="00AF50"/>
                </a:solidFill>
                <a:latin typeface="Times New Roman"/>
                <a:cs typeface="Times New Roman"/>
              </a:rPr>
              <a:t>может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 проводиться  </a:t>
            </a:r>
            <a:r>
              <a:rPr sz="1400" dirty="0">
                <a:solidFill>
                  <a:srgbClr val="00AF50"/>
                </a:solidFill>
                <a:latin typeface="Times New Roman"/>
                <a:cs typeface="Times New Roman"/>
              </a:rPr>
              <a:t>в</a:t>
            </a:r>
            <a:r>
              <a:rPr sz="14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00AF50"/>
                </a:solidFill>
                <a:latin typeface="Times New Roman"/>
                <a:cs typeface="Times New Roman"/>
              </a:rPr>
              <a:t>виде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демонстрационного</a:t>
            </a:r>
            <a:r>
              <a:rPr sz="14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srgbClr val="00AF50"/>
                </a:solidFill>
                <a:latin typeface="Times New Roman"/>
                <a:cs typeface="Times New Roman"/>
              </a:rPr>
              <a:t>экзамена</a:t>
            </a:r>
            <a:r>
              <a:rPr sz="14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00AF50"/>
                </a:solidFill>
                <a:latin typeface="Times New Roman"/>
                <a:cs typeface="Times New Roman"/>
              </a:rPr>
              <a:t>в</a:t>
            </a:r>
            <a:r>
              <a:rPr sz="14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рамках</a:t>
            </a:r>
            <a:r>
              <a:rPr sz="1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установленных </a:t>
            </a:r>
            <a:r>
              <a:rPr sz="1400" spc="10" dirty="0">
                <a:solidFill>
                  <a:srgbClr val="00AF50"/>
                </a:solidFill>
                <a:latin typeface="Times New Roman"/>
                <a:cs typeface="Times New Roman"/>
              </a:rPr>
              <a:t>ФГОС</a:t>
            </a:r>
            <a:r>
              <a:rPr sz="1400" spc="2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СПО</a:t>
            </a:r>
            <a:r>
              <a:rPr sz="14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форм </a:t>
            </a:r>
            <a:r>
              <a:rPr sz="1400" spc="-3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ГИА,</a:t>
            </a:r>
            <a:r>
              <a:rPr sz="14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00AF50"/>
                </a:solidFill>
                <a:latin typeface="Times New Roman"/>
                <a:cs typeface="Times New Roman"/>
              </a:rPr>
              <a:t>в</a:t>
            </a:r>
            <a:r>
              <a:rPr sz="14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15" dirty="0">
                <a:solidFill>
                  <a:srgbClr val="00AF50"/>
                </a:solidFill>
                <a:latin typeface="Times New Roman"/>
                <a:cs typeface="Times New Roman"/>
              </a:rPr>
              <a:t>том</a:t>
            </a:r>
            <a:r>
              <a:rPr sz="1400" dirty="0">
                <a:solidFill>
                  <a:srgbClr val="00AF50"/>
                </a:solidFill>
                <a:latin typeface="Times New Roman"/>
                <a:cs typeface="Times New Roman"/>
              </a:rPr>
              <a:t> числе</a:t>
            </a:r>
            <a:r>
              <a:rPr sz="14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00AF50"/>
                </a:solidFill>
                <a:latin typeface="Times New Roman"/>
                <a:cs typeface="Times New Roman"/>
              </a:rPr>
              <a:t>в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рамках</a:t>
            </a:r>
            <a:r>
              <a:rPr sz="14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выпускной</a:t>
            </a:r>
            <a:r>
              <a:rPr sz="14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квалификационной</a:t>
            </a:r>
            <a:r>
              <a:rPr sz="14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00AF50"/>
                </a:solidFill>
                <a:latin typeface="Times New Roman"/>
                <a:cs typeface="Times New Roman"/>
              </a:rPr>
              <a:t>работы,</a:t>
            </a:r>
            <a:r>
              <a:rPr sz="1400" spc="-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srgbClr val="00AF50"/>
                </a:solidFill>
                <a:latin typeface="Times New Roman"/>
                <a:cs typeface="Times New Roman"/>
              </a:rPr>
              <a:t>государственного</a:t>
            </a:r>
            <a:r>
              <a:rPr sz="14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srgbClr val="00AF50"/>
                </a:solidFill>
                <a:latin typeface="Times New Roman"/>
                <a:cs typeface="Times New Roman"/>
              </a:rPr>
              <a:t>экзамена.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985" y="6001258"/>
            <a:ext cx="12183745" cy="782320"/>
            <a:chOff x="14985" y="6001258"/>
            <a:chExt cx="12183745" cy="782320"/>
          </a:xfrm>
        </p:grpSpPr>
        <p:sp>
          <p:nvSpPr>
            <p:cNvPr id="3" name="object 3"/>
            <p:cNvSpPr/>
            <p:nvPr/>
          </p:nvSpPr>
          <p:spPr>
            <a:xfrm>
              <a:off x="21335" y="6007608"/>
              <a:ext cx="12171045" cy="769620"/>
            </a:xfrm>
            <a:custGeom>
              <a:avLst/>
              <a:gdLst/>
              <a:ahLst/>
              <a:cxnLst/>
              <a:rect l="l" t="t" r="r" b="b"/>
              <a:pathLst>
                <a:path w="12171045" h="769620">
                  <a:moveTo>
                    <a:pt x="12170664" y="0"/>
                  </a:moveTo>
                  <a:lnTo>
                    <a:pt x="0" y="0"/>
                  </a:lnTo>
                  <a:lnTo>
                    <a:pt x="0" y="769620"/>
                  </a:lnTo>
                  <a:lnTo>
                    <a:pt x="12170664" y="769620"/>
                  </a:lnTo>
                  <a:lnTo>
                    <a:pt x="121706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335" y="6007608"/>
              <a:ext cx="12171045" cy="769620"/>
            </a:xfrm>
            <a:custGeom>
              <a:avLst/>
              <a:gdLst/>
              <a:ahLst/>
              <a:cxnLst/>
              <a:rect l="l" t="t" r="r" b="b"/>
              <a:pathLst>
                <a:path w="12171045" h="769620">
                  <a:moveTo>
                    <a:pt x="0" y="769620"/>
                  </a:moveTo>
                  <a:lnTo>
                    <a:pt x="12170664" y="769620"/>
                  </a:lnTo>
                  <a:lnTo>
                    <a:pt x="12170664" y="0"/>
                  </a:lnTo>
                  <a:lnTo>
                    <a:pt x="0" y="0"/>
                  </a:lnTo>
                  <a:lnTo>
                    <a:pt x="0" y="769620"/>
                  </a:lnTo>
                  <a:close/>
                </a:path>
              </a:pathLst>
            </a:custGeom>
            <a:ln w="127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4985" y="4401058"/>
            <a:ext cx="12183745" cy="782320"/>
            <a:chOff x="14985" y="4401058"/>
            <a:chExt cx="12183745" cy="782320"/>
          </a:xfrm>
        </p:grpSpPr>
        <p:sp>
          <p:nvSpPr>
            <p:cNvPr id="6" name="object 6"/>
            <p:cNvSpPr/>
            <p:nvPr/>
          </p:nvSpPr>
          <p:spPr>
            <a:xfrm>
              <a:off x="21335" y="4407408"/>
              <a:ext cx="12171045" cy="769620"/>
            </a:xfrm>
            <a:custGeom>
              <a:avLst/>
              <a:gdLst/>
              <a:ahLst/>
              <a:cxnLst/>
              <a:rect l="l" t="t" r="r" b="b"/>
              <a:pathLst>
                <a:path w="12171045" h="769620">
                  <a:moveTo>
                    <a:pt x="12170664" y="0"/>
                  </a:moveTo>
                  <a:lnTo>
                    <a:pt x="0" y="0"/>
                  </a:lnTo>
                  <a:lnTo>
                    <a:pt x="0" y="769620"/>
                  </a:lnTo>
                  <a:lnTo>
                    <a:pt x="12170664" y="769620"/>
                  </a:lnTo>
                  <a:lnTo>
                    <a:pt x="121706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335" y="4407408"/>
              <a:ext cx="12171045" cy="769620"/>
            </a:xfrm>
            <a:custGeom>
              <a:avLst/>
              <a:gdLst/>
              <a:ahLst/>
              <a:cxnLst/>
              <a:rect l="l" t="t" r="r" b="b"/>
              <a:pathLst>
                <a:path w="12171045" h="769620">
                  <a:moveTo>
                    <a:pt x="0" y="769620"/>
                  </a:moveTo>
                  <a:lnTo>
                    <a:pt x="12170664" y="769620"/>
                  </a:lnTo>
                  <a:lnTo>
                    <a:pt x="12170664" y="0"/>
                  </a:lnTo>
                  <a:lnTo>
                    <a:pt x="0" y="0"/>
                  </a:lnTo>
                  <a:lnTo>
                    <a:pt x="0" y="769620"/>
                  </a:lnTo>
                  <a:close/>
                </a:path>
              </a:pathLst>
            </a:custGeom>
            <a:ln w="127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318" y="2198877"/>
            <a:ext cx="12183745" cy="1203325"/>
            <a:chOff x="4318" y="2198877"/>
            <a:chExt cx="12183745" cy="1203325"/>
          </a:xfrm>
        </p:grpSpPr>
        <p:sp>
          <p:nvSpPr>
            <p:cNvPr id="9" name="object 9"/>
            <p:cNvSpPr/>
            <p:nvPr/>
          </p:nvSpPr>
          <p:spPr>
            <a:xfrm>
              <a:off x="10668" y="2205227"/>
              <a:ext cx="12171045" cy="1190625"/>
            </a:xfrm>
            <a:custGeom>
              <a:avLst/>
              <a:gdLst/>
              <a:ahLst/>
              <a:cxnLst/>
              <a:rect l="l" t="t" r="r" b="b"/>
              <a:pathLst>
                <a:path w="12171045" h="1190625">
                  <a:moveTo>
                    <a:pt x="12170664" y="0"/>
                  </a:moveTo>
                  <a:lnTo>
                    <a:pt x="0" y="0"/>
                  </a:lnTo>
                  <a:lnTo>
                    <a:pt x="0" y="1190244"/>
                  </a:lnTo>
                  <a:lnTo>
                    <a:pt x="12170664" y="1190244"/>
                  </a:lnTo>
                  <a:lnTo>
                    <a:pt x="121706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668" y="2205227"/>
              <a:ext cx="12171045" cy="1190625"/>
            </a:xfrm>
            <a:custGeom>
              <a:avLst/>
              <a:gdLst/>
              <a:ahLst/>
              <a:cxnLst/>
              <a:rect l="l" t="t" r="r" b="b"/>
              <a:pathLst>
                <a:path w="12171045" h="1190625">
                  <a:moveTo>
                    <a:pt x="0" y="1190244"/>
                  </a:moveTo>
                  <a:lnTo>
                    <a:pt x="12170664" y="1190244"/>
                  </a:lnTo>
                  <a:lnTo>
                    <a:pt x="12170664" y="0"/>
                  </a:lnTo>
                  <a:lnTo>
                    <a:pt x="0" y="0"/>
                  </a:lnTo>
                  <a:lnTo>
                    <a:pt x="0" y="1190244"/>
                  </a:lnTo>
                  <a:close/>
                </a:path>
              </a:pathLst>
            </a:custGeom>
            <a:ln w="127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3933" y="2391917"/>
              <a:ext cx="3489960" cy="762000"/>
            </a:xfrm>
            <a:custGeom>
              <a:avLst/>
              <a:gdLst/>
              <a:ahLst/>
              <a:cxnLst/>
              <a:rect l="l" t="t" r="r" b="b"/>
              <a:pathLst>
                <a:path w="3489960" h="762000">
                  <a:moveTo>
                    <a:pt x="3362960" y="0"/>
                  </a:moveTo>
                  <a:lnTo>
                    <a:pt x="127000" y="0"/>
                  </a:lnTo>
                  <a:lnTo>
                    <a:pt x="77565" y="9985"/>
                  </a:lnTo>
                  <a:lnTo>
                    <a:pt x="37196" y="37211"/>
                  </a:lnTo>
                  <a:lnTo>
                    <a:pt x="9980" y="77581"/>
                  </a:lnTo>
                  <a:lnTo>
                    <a:pt x="0" y="127000"/>
                  </a:lnTo>
                  <a:lnTo>
                    <a:pt x="0" y="635000"/>
                  </a:lnTo>
                  <a:lnTo>
                    <a:pt x="9980" y="684418"/>
                  </a:lnTo>
                  <a:lnTo>
                    <a:pt x="37196" y="724788"/>
                  </a:lnTo>
                  <a:lnTo>
                    <a:pt x="77565" y="752014"/>
                  </a:lnTo>
                  <a:lnTo>
                    <a:pt x="127000" y="762000"/>
                  </a:lnTo>
                  <a:lnTo>
                    <a:pt x="3362960" y="762000"/>
                  </a:lnTo>
                  <a:lnTo>
                    <a:pt x="3412378" y="752014"/>
                  </a:lnTo>
                  <a:lnTo>
                    <a:pt x="3452749" y="724788"/>
                  </a:lnTo>
                  <a:lnTo>
                    <a:pt x="3479974" y="684418"/>
                  </a:lnTo>
                  <a:lnTo>
                    <a:pt x="3489960" y="635000"/>
                  </a:lnTo>
                  <a:lnTo>
                    <a:pt x="3489960" y="127000"/>
                  </a:lnTo>
                  <a:lnTo>
                    <a:pt x="3479974" y="77581"/>
                  </a:lnTo>
                  <a:lnTo>
                    <a:pt x="3452749" y="37211"/>
                  </a:lnTo>
                  <a:lnTo>
                    <a:pt x="3412378" y="9985"/>
                  </a:lnTo>
                  <a:lnTo>
                    <a:pt x="336296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3933" y="2391917"/>
              <a:ext cx="3489960" cy="762000"/>
            </a:xfrm>
            <a:custGeom>
              <a:avLst/>
              <a:gdLst/>
              <a:ahLst/>
              <a:cxnLst/>
              <a:rect l="l" t="t" r="r" b="b"/>
              <a:pathLst>
                <a:path w="3489960" h="762000">
                  <a:moveTo>
                    <a:pt x="0" y="127000"/>
                  </a:moveTo>
                  <a:lnTo>
                    <a:pt x="9980" y="77581"/>
                  </a:lnTo>
                  <a:lnTo>
                    <a:pt x="37196" y="37211"/>
                  </a:lnTo>
                  <a:lnTo>
                    <a:pt x="77565" y="9985"/>
                  </a:lnTo>
                  <a:lnTo>
                    <a:pt x="127000" y="0"/>
                  </a:lnTo>
                  <a:lnTo>
                    <a:pt x="3362960" y="0"/>
                  </a:lnTo>
                  <a:lnTo>
                    <a:pt x="3412378" y="9985"/>
                  </a:lnTo>
                  <a:lnTo>
                    <a:pt x="3452749" y="37211"/>
                  </a:lnTo>
                  <a:lnTo>
                    <a:pt x="3479974" y="77581"/>
                  </a:lnTo>
                  <a:lnTo>
                    <a:pt x="3489960" y="127000"/>
                  </a:lnTo>
                  <a:lnTo>
                    <a:pt x="3489960" y="635000"/>
                  </a:lnTo>
                  <a:lnTo>
                    <a:pt x="3479974" y="684418"/>
                  </a:lnTo>
                  <a:lnTo>
                    <a:pt x="3452749" y="724788"/>
                  </a:lnTo>
                  <a:lnTo>
                    <a:pt x="3412378" y="752014"/>
                  </a:lnTo>
                  <a:lnTo>
                    <a:pt x="3362960" y="762000"/>
                  </a:lnTo>
                  <a:lnTo>
                    <a:pt x="127000" y="762000"/>
                  </a:lnTo>
                  <a:lnTo>
                    <a:pt x="77565" y="752014"/>
                  </a:lnTo>
                  <a:lnTo>
                    <a:pt x="37196" y="724788"/>
                  </a:lnTo>
                  <a:lnTo>
                    <a:pt x="9980" y="684418"/>
                  </a:lnTo>
                  <a:lnTo>
                    <a:pt x="0" y="635000"/>
                  </a:lnTo>
                  <a:lnTo>
                    <a:pt x="0" y="127000"/>
                  </a:lnTo>
                  <a:close/>
                </a:path>
              </a:pathLst>
            </a:custGeom>
            <a:ln w="28575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592327" y="204038"/>
            <a:ext cx="6572884" cy="3568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150" b="0" spc="15" dirty="0">
                <a:solidFill>
                  <a:srgbClr val="1F3863"/>
                </a:solidFill>
                <a:latin typeface="Times New Roman"/>
                <a:cs typeface="Times New Roman"/>
              </a:rPr>
              <a:t>НОВЫЕ</a:t>
            </a:r>
            <a:r>
              <a:rPr sz="2150" b="0" spc="1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150" b="0" spc="15" dirty="0">
                <a:solidFill>
                  <a:srgbClr val="1F3863"/>
                </a:solidFill>
                <a:latin typeface="Times New Roman"/>
                <a:cs typeface="Times New Roman"/>
              </a:rPr>
              <a:t>ПОНЯТИЯ,</a:t>
            </a:r>
            <a:r>
              <a:rPr sz="2150" b="0" spc="2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150" b="0" dirty="0">
                <a:solidFill>
                  <a:srgbClr val="1F3863"/>
                </a:solidFill>
                <a:latin typeface="Times New Roman"/>
                <a:cs typeface="Times New Roman"/>
              </a:rPr>
              <a:t>ВВОДИМЫЕ</a:t>
            </a:r>
            <a:r>
              <a:rPr sz="2150" b="0" spc="2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150" b="0" spc="10" dirty="0">
                <a:solidFill>
                  <a:srgbClr val="1F3863"/>
                </a:solidFill>
                <a:latin typeface="Times New Roman"/>
                <a:cs typeface="Times New Roman"/>
              </a:rPr>
              <a:t>ПРИКАЗОМ</a:t>
            </a:r>
            <a:r>
              <a:rPr sz="2150" b="0" spc="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150" b="0" spc="20" dirty="0">
                <a:solidFill>
                  <a:srgbClr val="1F3863"/>
                </a:solidFill>
                <a:latin typeface="Times New Roman"/>
                <a:cs typeface="Times New Roman"/>
              </a:rPr>
              <a:t>№</a:t>
            </a:r>
            <a:r>
              <a:rPr sz="2150" b="0" spc="10" dirty="0">
                <a:solidFill>
                  <a:srgbClr val="1F3863"/>
                </a:solidFill>
                <a:latin typeface="Times New Roman"/>
                <a:cs typeface="Times New Roman"/>
              </a:rPr>
              <a:t> 800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97763"/>
            <a:ext cx="508634" cy="0"/>
          </a:xfrm>
          <a:custGeom>
            <a:avLst/>
            <a:gdLst/>
            <a:ahLst/>
            <a:cxnLst/>
            <a:rect l="l" t="t" r="r" b="b"/>
            <a:pathLst>
              <a:path w="508634">
                <a:moveTo>
                  <a:pt x="0" y="0"/>
                </a:moveTo>
                <a:lnTo>
                  <a:pt x="508533" y="0"/>
                </a:lnTo>
              </a:path>
            </a:pathLst>
          </a:custGeom>
          <a:ln w="57150">
            <a:solidFill>
              <a:srgbClr val="2039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8682228" y="13716"/>
            <a:ext cx="3491865" cy="1077595"/>
            <a:chOff x="8682228" y="13716"/>
            <a:chExt cx="3491865" cy="1077595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30584" y="30480"/>
              <a:ext cx="640079" cy="61874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8682228" y="13716"/>
              <a:ext cx="3491865" cy="1077595"/>
            </a:xfrm>
            <a:custGeom>
              <a:avLst/>
              <a:gdLst/>
              <a:ahLst/>
              <a:cxnLst/>
              <a:rect l="l" t="t" r="r" b="b"/>
              <a:pathLst>
                <a:path w="3491865" h="1077595">
                  <a:moveTo>
                    <a:pt x="3491483" y="0"/>
                  </a:moveTo>
                  <a:lnTo>
                    <a:pt x="0" y="0"/>
                  </a:lnTo>
                  <a:lnTo>
                    <a:pt x="0" y="1077467"/>
                  </a:lnTo>
                  <a:lnTo>
                    <a:pt x="3491483" y="1077467"/>
                  </a:lnTo>
                  <a:lnTo>
                    <a:pt x="3491483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790059" y="3542157"/>
            <a:ext cx="6182995" cy="610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площадка, </a:t>
            </a:r>
            <a:r>
              <a:rPr sz="1400" spc="-10" dirty="0">
                <a:latin typeface="Times New Roman"/>
                <a:cs typeface="Times New Roman"/>
              </a:rPr>
              <a:t>оборудованная </a:t>
            </a:r>
            <a:r>
              <a:rPr sz="1400" dirty="0">
                <a:latin typeface="Times New Roman"/>
                <a:cs typeface="Times New Roman"/>
              </a:rPr>
              <a:t>и </a:t>
            </a:r>
            <a:r>
              <a:rPr sz="1400" spc="5" dirty="0">
                <a:latin typeface="Times New Roman"/>
                <a:cs typeface="Times New Roman"/>
              </a:rPr>
              <a:t>оснащенная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-5" dirty="0">
                <a:latin typeface="Times New Roman"/>
                <a:cs typeface="Times New Roman"/>
              </a:rPr>
              <a:t>соответствии </a:t>
            </a:r>
            <a:r>
              <a:rPr sz="1400" dirty="0">
                <a:latin typeface="Times New Roman"/>
                <a:cs typeface="Times New Roman"/>
              </a:rPr>
              <a:t>с </a:t>
            </a:r>
            <a:r>
              <a:rPr sz="1400" spc="-15" dirty="0">
                <a:latin typeface="Times New Roman"/>
                <a:cs typeface="Times New Roman"/>
              </a:rPr>
              <a:t>комплектом </a:t>
            </a:r>
            <a:r>
              <a:rPr sz="1400" spc="-5" dirty="0">
                <a:latin typeface="Times New Roman"/>
                <a:cs typeface="Times New Roman"/>
              </a:rPr>
              <a:t>оценочной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документации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240"/>
              </a:lnSpc>
            </a:pPr>
            <a:r>
              <a:rPr sz="1050" spc="-5" dirty="0">
                <a:latin typeface="Times New Roman"/>
                <a:cs typeface="Times New Roman"/>
              </a:rPr>
              <a:t>(п.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27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Приказа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Минпросвящения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России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от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8.11.22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5" dirty="0">
                <a:latin typeface="Times New Roman"/>
                <a:cs typeface="Times New Roman"/>
              </a:rPr>
              <a:t>№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800)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62318" y="4410646"/>
            <a:ext cx="3518535" cy="701040"/>
            <a:chOff x="262318" y="4410646"/>
            <a:chExt cx="3518535" cy="701040"/>
          </a:xfrm>
        </p:grpSpPr>
        <p:sp>
          <p:nvSpPr>
            <p:cNvPr id="20" name="object 20"/>
            <p:cNvSpPr/>
            <p:nvPr/>
          </p:nvSpPr>
          <p:spPr>
            <a:xfrm>
              <a:off x="276606" y="4424934"/>
              <a:ext cx="3489960" cy="672465"/>
            </a:xfrm>
            <a:custGeom>
              <a:avLst/>
              <a:gdLst/>
              <a:ahLst/>
              <a:cxnLst/>
              <a:rect l="l" t="t" r="r" b="b"/>
              <a:pathLst>
                <a:path w="3489960" h="672464">
                  <a:moveTo>
                    <a:pt x="3377946" y="0"/>
                  </a:moveTo>
                  <a:lnTo>
                    <a:pt x="112014" y="0"/>
                  </a:lnTo>
                  <a:lnTo>
                    <a:pt x="68413" y="8804"/>
                  </a:lnTo>
                  <a:lnTo>
                    <a:pt x="32808" y="32813"/>
                  </a:lnTo>
                  <a:lnTo>
                    <a:pt x="8802" y="68419"/>
                  </a:lnTo>
                  <a:lnTo>
                    <a:pt x="0" y="112014"/>
                  </a:lnTo>
                  <a:lnTo>
                    <a:pt x="0" y="560070"/>
                  </a:lnTo>
                  <a:lnTo>
                    <a:pt x="8802" y="603664"/>
                  </a:lnTo>
                  <a:lnTo>
                    <a:pt x="32808" y="639270"/>
                  </a:lnTo>
                  <a:lnTo>
                    <a:pt x="68413" y="663279"/>
                  </a:lnTo>
                  <a:lnTo>
                    <a:pt x="112014" y="672084"/>
                  </a:lnTo>
                  <a:lnTo>
                    <a:pt x="3377946" y="672084"/>
                  </a:lnTo>
                  <a:lnTo>
                    <a:pt x="3421540" y="663279"/>
                  </a:lnTo>
                  <a:lnTo>
                    <a:pt x="3457146" y="639270"/>
                  </a:lnTo>
                  <a:lnTo>
                    <a:pt x="3481155" y="603664"/>
                  </a:lnTo>
                  <a:lnTo>
                    <a:pt x="3489959" y="560070"/>
                  </a:lnTo>
                  <a:lnTo>
                    <a:pt x="3489959" y="112014"/>
                  </a:lnTo>
                  <a:lnTo>
                    <a:pt x="3481155" y="68419"/>
                  </a:lnTo>
                  <a:lnTo>
                    <a:pt x="3457146" y="32813"/>
                  </a:lnTo>
                  <a:lnTo>
                    <a:pt x="3421540" y="8804"/>
                  </a:lnTo>
                  <a:lnTo>
                    <a:pt x="337794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6606" y="4424934"/>
              <a:ext cx="3489960" cy="672465"/>
            </a:xfrm>
            <a:custGeom>
              <a:avLst/>
              <a:gdLst/>
              <a:ahLst/>
              <a:cxnLst/>
              <a:rect l="l" t="t" r="r" b="b"/>
              <a:pathLst>
                <a:path w="3489960" h="672464">
                  <a:moveTo>
                    <a:pt x="0" y="112014"/>
                  </a:moveTo>
                  <a:lnTo>
                    <a:pt x="8802" y="68419"/>
                  </a:lnTo>
                  <a:lnTo>
                    <a:pt x="32808" y="32813"/>
                  </a:lnTo>
                  <a:lnTo>
                    <a:pt x="68413" y="8804"/>
                  </a:lnTo>
                  <a:lnTo>
                    <a:pt x="112014" y="0"/>
                  </a:lnTo>
                  <a:lnTo>
                    <a:pt x="3377946" y="0"/>
                  </a:lnTo>
                  <a:lnTo>
                    <a:pt x="3421540" y="8804"/>
                  </a:lnTo>
                  <a:lnTo>
                    <a:pt x="3457146" y="32813"/>
                  </a:lnTo>
                  <a:lnTo>
                    <a:pt x="3481155" y="68419"/>
                  </a:lnTo>
                  <a:lnTo>
                    <a:pt x="3489959" y="112014"/>
                  </a:lnTo>
                  <a:lnTo>
                    <a:pt x="3489959" y="560070"/>
                  </a:lnTo>
                  <a:lnTo>
                    <a:pt x="3481155" y="603664"/>
                  </a:lnTo>
                  <a:lnTo>
                    <a:pt x="3457146" y="639270"/>
                  </a:lnTo>
                  <a:lnTo>
                    <a:pt x="3421540" y="663279"/>
                  </a:lnTo>
                  <a:lnTo>
                    <a:pt x="3377946" y="672084"/>
                  </a:lnTo>
                  <a:lnTo>
                    <a:pt x="112014" y="672084"/>
                  </a:lnTo>
                  <a:lnTo>
                    <a:pt x="68413" y="663279"/>
                  </a:lnTo>
                  <a:lnTo>
                    <a:pt x="32808" y="639270"/>
                  </a:lnTo>
                  <a:lnTo>
                    <a:pt x="8802" y="603664"/>
                  </a:lnTo>
                  <a:lnTo>
                    <a:pt x="0" y="560070"/>
                  </a:lnTo>
                  <a:lnTo>
                    <a:pt x="0" y="112014"/>
                  </a:lnTo>
                  <a:close/>
                </a:path>
              </a:pathLst>
            </a:custGeom>
            <a:ln w="28575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491488" y="4586732"/>
            <a:ext cx="10560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Опер</a:t>
            </a:r>
            <a:r>
              <a:rPr sz="2000" spc="-45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ор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09235" y="4431538"/>
            <a:ext cx="5815330" cy="614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организация, наделенная </a:t>
            </a:r>
            <a:r>
              <a:rPr sz="1400" spc="-10" dirty="0">
                <a:latin typeface="Times New Roman"/>
                <a:cs typeface="Times New Roman"/>
              </a:rPr>
              <a:t>полномочиями </a:t>
            </a:r>
            <a:r>
              <a:rPr sz="1400" dirty="0">
                <a:latin typeface="Times New Roman"/>
                <a:cs typeface="Times New Roman"/>
              </a:rPr>
              <a:t>по обеспечению </a:t>
            </a:r>
            <a:r>
              <a:rPr sz="1400" spc="-5" dirty="0">
                <a:latin typeface="Times New Roman"/>
                <a:cs typeface="Times New Roman"/>
              </a:rPr>
              <a:t>проведения ГИА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демонстрационного экзамена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050" spc="-5" dirty="0">
                <a:latin typeface="Times New Roman"/>
                <a:cs typeface="Times New Roman"/>
              </a:rPr>
              <a:t>(п.</a:t>
            </a:r>
            <a:r>
              <a:rPr sz="1050" dirty="0">
                <a:latin typeface="Times New Roman"/>
                <a:cs typeface="Times New Roman"/>
              </a:rPr>
              <a:t> 12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в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ред.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Приказа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Минпросвещения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России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от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05.05.2022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800)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62318" y="3516058"/>
            <a:ext cx="3518535" cy="790575"/>
            <a:chOff x="262318" y="3516058"/>
            <a:chExt cx="3518535" cy="790575"/>
          </a:xfrm>
        </p:grpSpPr>
        <p:sp>
          <p:nvSpPr>
            <p:cNvPr id="25" name="object 25"/>
            <p:cNvSpPr/>
            <p:nvPr/>
          </p:nvSpPr>
          <p:spPr>
            <a:xfrm>
              <a:off x="276606" y="3530346"/>
              <a:ext cx="3489960" cy="762000"/>
            </a:xfrm>
            <a:custGeom>
              <a:avLst/>
              <a:gdLst/>
              <a:ahLst/>
              <a:cxnLst/>
              <a:rect l="l" t="t" r="r" b="b"/>
              <a:pathLst>
                <a:path w="3489960" h="762000">
                  <a:moveTo>
                    <a:pt x="3362959" y="0"/>
                  </a:moveTo>
                  <a:lnTo>
                    <a:pt x="127000" y="0"/>
                  </a:lnTo>
                  <a:lnTo>
                    <a:pt x="77565" y="9985"/>
                  </a:lnTo>
                  <a:lnTo>
                    <a:pt x="37196" y="37211"/>
                  </a:lnTo>
                  <a:lnTo>
                    <a:pt x="9980" y="77581"/>
                  </a:lnTo>
                  <a:lnTo>
                    <a:pt x="0" y="126999"/>
                  </a:lnTo>
                  <a:lnTo>
                    <a:pt x="0" y="634999"/>
                  </a:lnTo>
                  <a:lnTo>
                    <a:pt x="9980" y="684418"/>
                  </a:lnTo>
                  <a:lnTo>
                    <a:pt x="37196" y="724788"/>
                  </a:lnTo>
                  <a:lnTo>
                    <a:pt x="77565" y="752014"/>
                  </a:lnTo>
                  <a:lnTo>
                    <a:pt x="127000" y="761999"/>
                  </a:lnTo>
                  <a:lnTo>
                    <a:pt x="3362959" y="761999"/>
                  </a:lnTo>
                  <a:lnTo>
                    <a:pt x="3412378" y="752014"/>
                  </a:lnTo>
                  <a:lnTo>
                    <a:pt x="3452749" y="724788"/>
                  </a:lnTo>
                  <a:lnTo>
                    <a:pt x="3479974" y="684418"/>
                  </a:lnTo>
                  <a:lnTo>
                    <a:pt x="3489959" y="634999"/>
                  </a:lnTo>
                  <a:lnTo>
                    <a:pt x="3489959" y="126999"/>
                  </a:lnTo>
                  <a:lnTo>
                    <a:pt x="3479974" y="77581"/>
                  </a:lnTo>
                  <a:lnTo>
                    <a:pt x="3452749" y="37211"/>
                  </a:lnTo>
                  <a:lnTo>
                    <a:pt x="3412378" y="9985"/>
                  </a:lnTo>
                  <a:lnTo>
                    <a:pt x="3362959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76606" y="3530346"/>
              <a:ext cx="3489960" cy="762000"/>
            </a:xfrm>
            <a:custGeom>
              <a:avLst/>
              <a:gdLst/>
              <a:ahLst/>
              <a:cxnLst/>
              <a:rect l="l" t="t" r="r" b="b"/>
              <a:pathLst>
                <a:path w="3489960" h="762000">
                  <a:moveTo>
                    <a:pt x="0" y="126999"/>
                  </a:moveTo>
                  <a:lnTo>
                    <a:pt x="9980" y="77581"/>
                  </a:lnTo>
                  <a:lnTo>
                    <a:pt x="37196" y="37211"/>
                  </a:lnTo>
                  <a:lnTo>
                    <a:pt x="77565" y="9985"/>
                  </a:lnTo>
                  <a:lnTo>
                    <a:pt x="127000" y="0"/>
                  </a:lnTo>
                  <a:lnTo>
                    <a:pt x="3362959" y="0"/>
                  </a:lnTo>
                  <a:lnTo>
                    <a:pt x="3412378" y="9985"/>
                  </a:lnTo>
                  <a:lnTo>
                    <a:pt x="3452749" y="37211"/>
                  </a:lnTo>
                  <a:lnTo>
                    <a:pt x="3479974" y="77581"/>
                  </a:lnTo>
                  <a:lnTo>
                    <a:pt x="3489959" y="126999"/>
                  </a:lnTo>
                  <a:lnTo>
                    <a:pt x="3489959" y="634999"/>
                  </a:lnTo>
                  <a:lnTo>
                    <a:pt x="3479974" y="684418"/>
                  </a:lnTo>
                  <a:lnTo>
                    <a:pt x="3452749" y="724788"/>
                  </a:lnTo>
                  <a:lnTo>
                    <a:pt x="3412378" y="752014"/>
                  </a:lnTo>
                  <a:lnTo>
                    <a:pt x="3362959" y="761999"/>
                  </a:lnTo>
                  <a:lnTo>
                    <a:pt x="127000" y="761999"/>
                  </a:lnTo>
                  <a:lnTo>
                    <a:pt x="77565" y="752014"/>
                  </a:lnTo>
                  <a:lnTo>
                    <a:pt x="37196" y="724788"/>
                  </a:lnTo>
                  <a:lnTo>
                    <a:pt x="9980" y="684418"/>
                  </a:lnTo>
                  <a:lnTo>
                    <a:pt x="0" y="634999"/>
                  </a:lnTo>
                  <a:lnTo>
                    <a:pt x="0" y="126999"/>
                  </a:lnTo>
                  <a:close/>
                </a:path>
              </a:pathLst>
            </a:custGeom>
            <a:ln w="28574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497840" y="3730497"/>
            <a:ext cx="30448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Центр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проведения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экзамена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8547" y="2446147"/>
            <a:ext cx="229870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6555" marR="5080" indent="-364490">
              <a:lnSpc>
                <a:spcPct val="100000"/>
              </a:lnSpc>
              <a:spcBef>
                <a:spcPts val="105"/>
              </a:spcBef>
            </a:pPr>
            <a:r>
              <a:rPr sz="2000" spc="-25" dirty="0">
                <a:latin typeface="Times New Roman"/>
                <a:cs typeface="Times New Roman"/>
              </a:rPr>
              <a:t>Комплект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оценочной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документации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90059" y="2121230"/>
            <a:ext cx="7141845" cy="1093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документация,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используемая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проведения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демонстрационного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экзамена,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включает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400" spc="-15" dirty="0">
                <a:latin typeface="Times New Roman"/>
                <a:cs typeface="Times New Roman"/>
              </a:rPr>
              <a:t>комплекс </a:t>
            </a:r>
            <a:r>
              <a:rPr sz="1400" spc="-5" dirty="0">
                <a:latin typeface="Times New Roman"/>
                <a:cs typeface="Times New Roman"/>
              </a:rPr>
              <a:t>требований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проведения демонстрационного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экзамена,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перечень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оборудования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оснащения,</a:t>
            </a:r>
            <a:r>
              <a:rPr sz="1400" spc="-15" dirty="0">
                <a:latin typeface="Times New Roman"/>
                <a:cs typeface="Times New Roman"/>
              </a:rPr>
              <a:t> расходных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материалов,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средств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обучения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воспитания,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solidFill>
                  <a:srgbClr val="585858"/>
                </a:solidFill>
                <a:latin typeface="Times New Roman"/>
                <a:cs typeface="Times New Roman"/>
              </a:rPr>
              <a:t>примерный*</a:t>
            </a:r>
            <a:r>
              <a:rPr sz="1400" i="1" spc="-3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400" i="1" spc="-5" dirty="0">
                <a:solidFill>
                  <a:srgbClr val="585858"/>
                </a:solidFill>
                <a:latin typeface="Times New Roman"/>
                <a:cs typeface="Times New Roman"/>
              </a:rPr>
              <a:t>(готовятся </a:t>
            </a:r>
            <a:r>
              <a:rPr sz="1400" i="1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400" i="1" spc="-5" dirty="0">
                <a:solidFill>
                  <a:srgbClr val="585858"/>
                </a:solidFill>
                <a:latin typeface="Times New Roman"/>
                <a:cs typeface="Times New Roman"/>
              </a:rPr>
              <a:t>изменения)</a:t>
            </a:r>
            <a:r>
              <a:rPr sz="1400" i="1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план застройки площадки </a:t>
            </a:r>
            <a:r>
              <a:rPr sz="1400" spc="-5" dirty="0">
                <a:latin typeface="Times New Roman"/>
                <a:cs typeface="Times New Roman"/>
              </a:rPr>
              <a:t>демонстрационного </a:t>
            </a:r>
            <a:r>
              <a:rPr sz="1400" spc="-10" dirty="0">
                <a:latin typeface="Times New Roman"/>
                <a:cs typeface="Times New Roman"/>
              </a:rPr>
              <a:t>экзамена, </a:t>
            </a:r>
            <a:r>
              <a:rPr sz="1400" spc="-5" dirty="0">
                <a:latin typeface="Times New Roman"/>
                <a:cs typeface="Times New Roman"/>
              </a:rPr>
              <a:t>требования </a:t>
            </a:r>
            <a:r>
              <a:rPr sz="1400" dirty="0">
                <a:latin typeface="Times New Roman"/>
                <a:cs typeface="Times New Roman"/>
              </a:rPr>
              <a:t>к составу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экспертных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групп,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инструкции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технике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безопасности,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 </a:t>
            </a:r>
            <a:r>
              <a:rPr sz="1400" spc="-5" dirty="0">
                <a:latin typeface="Times New Roman"/>
                <a:cs typeface="Times New Roman"/>
              </a:rPr>
              <a:t>также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образцы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заданий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90059" y="3190113"/>
            <a:ext cx="388620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latin typeface="Times New Roman"/>
                <a:cs typeface="Times New Roman"/>
              </a:rPr>
              <a:t>(п.</a:t>
            </a:r>
            <a:r>
              <a:rPr sz="1050" dirty="0">
                <a:latin typeface="Times New Roman"/>
                <a:cs typeface="Times New Roman"/>
              </a:rPr>
              <a:t> 20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в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ред.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Приказа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Минпросвещения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России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от 05.05.2022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800)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62318" y="1156906"/>
            <a:ext cx="3518535" cy="790575"/>
            <a:chOff x="262318" y="1156906"/>
            <a:chExt cx="3518535" cy="790575"/>
          </a:xfrm>
        </p:grpSpPr>
        <p:sp>
          <p:nvSpPr>
            <p:cNvPr id="32" name="object 32"/>
            <p:cNvSpPr/>
            <p:nvPr/>
          </p:nvSpPr>
          <p:spPr>
            <a:xfrm>
              <a:off x="276606" y="1171194"/>
              <a:ext cx="3489960" cy="762000"/>
            </a:xfrm>
            <a:custGeom>
              <a:avLst/>
              <a:gdLst/>
              <a:ahLst/>
              <a:cxnLst/>
              <a:rect l="l" t="t" r="r" b="b"/>
              <a:pathLst>
                <a:path w="3489960" h="762000">
                  <a:moveTo>
                    <a:pt x="3362959" y="0"/>
                  </a:moveTo>
                  <a:lnTo>
                    <a:pt x="127000" y="0"/>
                  </a:lnTo>
                  <a:lnTo>
                    <a:pt x="77565" y="9985"/>
                  </a:lnTo>
                  <a:lnTo>
                    <a:pt x="37196" y="37211"/>
                  </a:lnTo>
                  <a:lnTo>
                    <a:pt x="9980" y="77581"/>
                  </a:lnTo>
                  <a:lnTo>
                    <a:pt x="0" y="127000"/>
                  </a:lnTo>
                  <a:lnTo>
                    <a:pt x="0" y="635000"/>
                  </a:lnTo>
                  <a:lnTo>
                    <a:pt x="9980" y="684418"/>
                  </a:lnTo>
                  <a:lnTo>
                    <a:pt x="37196" y="724788"/>
                  </a:lnTo>
                  <a:lnTo>
                    <a:pt x="77565" y="752014"/>
                  </a:lnTo>
                  <a:lnTo>
                    <a:pt x="127000" y="762000"/>
                  </a:lnTo>
                  <a:lnTo>
                    <a:pt x="3362959" y="762000"/>
                  </a:lnTo>
                  <a:lnTo>
                    <a:pt x="3412378" y="752014"/>
                  </a:lnTo>
                  <a:lnTo>
                    <a:pt x="3452749" y="724788"/>
                  </a:lnTo>
                  <a:lnTo>
                    <a:pt x="3479974" y="684418"/>
                  </a:lnTo>
                  <a:lnTo>
                    <a:pt x="3489959" y="635000"/>
                  </a:lnTo>
                  <a:lnTo>
                    <a:pt x="3489959" y="127000"/>
                  </a:lnTo>
                  <a:lnTo>
                    <a:pt x="3479974" y="77581"/>
                  </a:lnTo>
                  <a:lnTo>
                    <a:pt x="3452749" y="37211"/>
                  </a:lnTo>
                  <a:lnTo>
                    <a:pt x="3412378" y="9985"/>
                  </a:lnTo>
                  <a:lnTo>
                    <a:pt x="3362959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76606" y="1171194"/>
              <a:ext cx="3489960" cy="762000"/>
            </a:xfrm>
            <a:custGeom>
              <a:avLst/>
              <a:gdLst/>
              <a:ahLst/>
              <a:cxnLst/>
              <a:rect l="l" t="t" r="r" b="b"/>
              <a:pathLst>
                <a:path w="3489960" h="762000">
                  <a:moveTo>
                    <a:pt x="0" y="127000"/>
                  </a:moveTo>
                  <a:lnTo>
                    <a:pt x="9980" y="77581"/>
                  </a:lnTo>
                  <a:lnTo>
                    <a:pt x="37196" y="37211"/>
                  </a:lnTo>
                  <a:lnTo>
                    <a:pt x="77565" y="9985"/>
                  </a:lnTo>
                  <a:lnTo>
                    <a:pt x="127000" y="0"/>
                  </a:lnTo>
                  <a:lnTo>
                    <a:pt x="3362959" y="0"/>
                  </a:lnTo>
                  <a:lnTo>
                    <a:pt x="3412378" y="9985"/>
                  </a:lnTo>
                  <a:lnTo>
                    <a:pt x="3452749" y="37211"/>
                  </a:lnTo>
                  <a:lnTo>
                    <a:pt x="3479974" y="77581"/>
                  </a:lnTo>
                  <a:lnTo>
                    <a:pt x="3489959" y="127000"/>
                  </a:lnTo>
                  <a:lnTo>
                    <a:pt x="3489959" y="635000"/>
                  </a:lnTo>
                  <a:lnTo>
                    <a:pt x="3479974" y="684418"/>
                  </a:lnTo>
                  <a:lnTo>
                    <a:pt x="3452749" y="724788"/>
                  </a:lnTo>
                  <a:lnTo>
                    <a:pt x="3412378" y="752014"/>
                  </a:lnTo>
                  <a:lnTo>
                    <a:pt x="3362959" y="762000"/>
                  </a:lnTo>
                  <a:lnTo>
                    <a:pt x="127000" y="762000"/>
                  </a:lnTo>
                  <a:lnTo>
                    <a:pt x="77565" y="752014"/>
                  </a:lnTo>
                  <a:lnTo>
                    <a:pt x="37196" y="724788"/>
                  </a:lnTo>
                  <a:lnTo>
                    <a:pt x="9980" y="684418"/>
                  </a:lnTo>
                  <a:lnTo>
                    <a:pt x="0" y="635000"/>
                  </a:lnTo>
                  <a:lnTo>
                    <a:pt x="0" y="127000"/>
                  </a:lnTo>
                  <a:close/>
                </a:path>
              </a:pathLst>
            </a:custGeom>
            <a:ln w="28575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62787" y="1225422"/>
            <a:ext cx="311404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Задание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демонстрационного</a:t>
            </a:r>
            <a:endParaRPr sz="20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экзамена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90059" y="1274775"/>
            <a:ext cx="6266815" cy="615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Times New Roman"/>
                <a:cs typeface="Times New Roman"/>
              </a:rPr>
              <a:t>включает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комплексную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практическую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задачу,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моделирующую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профессиональную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деятельность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выполняемую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 режиме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реального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времени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050" spc="-5" dirty="0">
                <a:latin typeface="Times New Roman"/>
                <a:cs typeface="Times New Roman"/>
              </a:rPr>
              <a:t>(п.</a:t>
            </a:r>
            <a:r>
              <a:rPr sz="1050" dirty="0">
                <a:latin typeface="Times New Roman"/>
                <a:cs typeface="Times New Roman"/>
              </a:rPr>
              <a:t> 20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в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ред.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Приказа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Минпросвещения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России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от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05.05.2022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800)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911843" y="48006"/>
            <a:ext cx="3034665" cy="100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715" algn="ctr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МИНИСТЕРСТВО </a:t>
            </a:r>
            <a:r>
              <a:rPr sz="800" dirty="0">
                <a:latin typeface="Times New Roman"/>
                <a:cs typeface="Times New Roman"/>
              </a:rPr>
              <a:t>ПРОСВЕЩЕНИЯ РОССИЙСКОЙ </a:t>
            </a:r>
            <a:r>
              <a:rPr sz="800" spc="-5" dirty="0">
                <a:latin typeface="Times New Roman"/>
                <a:cs typeface="Times New Roman"/>
              </a:rPr>
              <a:t>ФЕДЕРАЦИИ </a:t>
            </a:r>
            <a:r>
              <a:rPr sz="800" spc="-18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ПРИКАЗ</a:t>
            </a:r>
            <a:endParaRPr sz="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800" spc="-5" dirty="0">
                <a:latin typeface="Times New Roman"/>
                <a:cs typeface="Times New Roman"/>
              </a:rPr>
              <a:t>от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8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ноября</a:t>
            </a:r>
            <a:r>
              <a:rPr sz="800" spc="-3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2021</a:t>
            </a:r>
            <a:r>
              <a:rPr sz="800" spc="-4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г.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N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800</a:t>
            </a:r>
            <a:endParaRPr sz="8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800" dirty="0">
                <a:latin typeface="Times New Roman"/>
                <a:cs typeface="Times New Roman"/>
              </a:rPr>
              <a:t>ОБ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УТВЕРЖДЕНИИ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ПОРЯДКА</a:t>
            </a:r>
            <a:endParaRPr sz="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800" dirty="0">
                <a:latin typeface="Times New Roman"/>
                <a:cs typeface="Times New Roman"/>
              </a:rPr>
              <a:t>ПРОВЕДЕНИЯ </a:t>
            </a:r>
            <a:r>
              <a:rPr sz="800" spc="-5" dirty="0">
                <a:latin typeface="Times New Roman"/>
                <a:cs typeface="Times New Roman"/>
              </a:rPr>
              <a:t>ГОСУДАРСТВЕННОЙ ИТОГОВОЙ </a:t>
            </a:r>
            <a:r>
              <a:rPr sz="800" spc="-10" dirty="0">
                <a:latin typeface="Times New Roman"/>
                <a:cs typeface="Times New Roman"/>
              </a:rPr>
              <a:t>АТТЕСТАЦИИ </a:t>
            </a:r>
            <a:r>
              <a:rPr sz="800" spc="-18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ПО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ОБРАЗОВАТЕЛЬНЫМ</a:t>
            </a:r>
            <a:r>
              <a:rPr sz="800" spc="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ПРОГРАММАМ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СРЕДНЕГО 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ПРОФЕССИОНАЛЬНОГО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ОБРАЗОВАНИЯ</a:t>
            </a:r>
            <a:endParaRPr sz="800">
              <a:latin typeface="Times New Roman"/>
              <a:cs typeface="Times New Roman"/>
            </a:endParaRPr>
          </a:p>
          <a:p>
            <a:pPr marL="1270" algn="ctr">
              <a:lnSpc>
                <a:spcPts val="950"/>
              </a:lnSpc>
            </a:pPr>
            <a:r>
              <a:rPr sz="800" spc="-5" dirty="0">
                <a:latin typeface="Calibri"/>
                <a:cs typeface="Calibri"/>
              </a:rPr>
              <a:t>(в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ред.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Приказа</a:t>
            </a:r>
            <a:r>
              <a:rPr sz="800" spc="20" dirty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800" spc="-5" dirty="0">
                <a:latin typeface="Calibri"/>
                <a:cs typeface="Calibri"/>
              </a:rPr>
              <a:t>Минпросвещения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России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от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05.05.2022</a:t>
            </a:r>
            <a:r>
              <a:rPr sz="800" spc="-4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N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311)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90059" y="6181140"/>
            <a:ext cx="3362325" cy="396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7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базовый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профильный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250"/>
              </a:lnSpc>
            </a:pPr>
            <a:r>
              <a:rPr sz="1050" spc="-5" dirty="0">
                <a:latin typeface="Times New Roman"/>
                <a:cs typeface="Times New Roman"/>
              </a:rPr>
              <a:t>(п.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29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Приказа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Минпросвящения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России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от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8.11.22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5" dirty="0">
                <a:latin typeface="Times New Roman"/>
                <a:cs typeface="Times New Roman"/>
              </a:rPr>
              <a:t>№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800)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33934" y="6086094"/>
            <a:ext cx="3489960" cy="603885"/>
          </a:xfrm>
          <a:custGeom>
            <a:avLst/>
            <a:gdLst/>
            <a:ahLst/>
            <a:cxnLst/>
            <a:rect l="l" t="t" r="r" b="b"/>
            <a:pathLst>
              <a:path w="3489960" h="603884">
                <a:moveTo>
                  <a:pt x="3389376" y="0"/>
                </a:moveTo>
                <a:lnTo>
                  <a:pt x="100583" y="0"/>
                </a:lnTo>
                <a:lnTo>
                  <a:pt x="61432" y="7904"/>
                </a:lnTo>
                <a:lnTo>
                  <a:pt x="29460" y="29460"/>
                </a:lnTo>
                <a:lnTo>
                  <a:pt x="7904" y="61432"/>
                </a:lnTo>
                <a:lnTo>
                  <a:pt x="0" y="100583"/>
                </a:lnTo>
                <a:lnTo>
                  <a:pt x="0" y="502919"/>
                </a:lnTo>
                <a:lnTo>
                  <a:pt x="7904" y="542071"/>
                </a:lnTo>
                <a:lnTo>
                  <a:pt x="29460" y="574043"/>
                </a:lnTo>
                <a:lnTo>
                  <a:pt x="61432" y="595599"/>
                </a:lnTo>
                <a:lnTo>
                  <a:pt x="100583" y="603503"/>
                </a:lnTo>
                <a:lnTo>
                  <a:pt x="3389376" y="603503"/>
                </a:lnTo>
                <a:lnTo>
                  <a:pt x="3428505" y="595599"/>
                </a:lnTo>
                <a:lnTo>
                  <a:pt x="3460480" y="574043"/>
                </a:lnTo>
                <a:lnTo>
                  <a:pt x="3482048" y="542071"/>
                </a:lnTo>
                <a:lnTo>
                  <a:pt x="3489960" y="502919"/>
                </a:lnTo>
                <a:lnTo>
                  <a:pt x="3489960" y="100583"/>
                </a:lnTo>
                <a:lnTo>
                  <a:pt x="3482048" y="61432"/>
                </a:lnTo>
                <a:lnTo>
                  <a:pt x="3460480" y="29460"/>
                </a:lnTo>
                <a:lnTo>
                  <a:pt x="3428505" y="7904"/>
                </a:lnTo>
                <a:lnTo>
                  <a:pt x="3389376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219646" y="5230558"/>
            <a:ext cx="3518535" cy="790575"/>
            <a:chOff x="219646" y="5230558"/>
            <a:chExt cx="3518535" cy="790575"/>
          </a:xfrm>
        </p:grpSpPr>
        <p:sp>
          <p:nvSpPr>
            <p:cNvPr id="40" name="object 40"/>
            <p:cNvSpPr/>
            <p:nvPr/>
          </p:nvSpPr>
          <p:spPr>
            <a:xfrm>
              <a:off x="233934" y="5244846"/>
              <a:ext cx="3489960" cy="762000"/>
            </a:xfrm>
            <a:custGeom>
              <a:avLst/>
              <a:gdLst/>
              <a:ahLst/>
              <a:cxnLst/>
              <a:rect l="l" t="t" r="r" b="b"/>
              <a:pathLst>
                <a:path w="3489960" h="762000">
                  <a:moveTo>
                    <a:pt x="3362960" y="0"/>
                  </a:moveTo>
                  <a:lnTo>
                    <a:pt x="127000" y="0"/>
                  </a:lnTo>
                  <a:lnTo>
                    <a:pt x="77565" y="9985"/>
                  </a:lnTo>
                  <a:lnTo>
                    <a:pt x="37196" y="37210"/>
                  </a:lnTo>
                  <a:lnTo>
                    <a:pt x="9980" y="77581"/>
                  </a:lnTo>
                  <a:lnTo>
                    <a:pt x="0" y="126999"/>
                  </a:lnTo>
                  <a:lnTo>
                    <a:pt x="0" y="634999"/>
                  </a:lnTo>
                  <a:lnTo>
                    <a:pt x="9980" y="684434"/>
                  </a:lnTo>
                  <a:lnTo>
                    <a:pt x="37196" y="724803"/>
                  </a:lnTo>
                  <a:lnTo>
                    <a:pt x="77565" y="752019"/>
                  </a:lnTo>
                  <a:lnTo>
                    <a:pt x="127000" y="761999"/>
                  </a:lnTo>
                  <a:lnTo>
                    <a:pt x="3362960" y="761999"/>
                  </a:lnTo>
                  <a:lnTo>
                    <a:pt x="3412378" y="752019"/>
                  </a:lnTo>
                  <a:lnTo>
                    <a:pt x="3452749" y="724803"/>
                  </a:lnTo>
                  <a:lnTo>
                    <a:pt x="3479974" y="684434"/>
                  </a:lnTo>
                  <a:lnTo>
                    <a:pt x="3489960" y="634999"/>
                  </a:lnTo>
                  <a:lnTo>
                    <a:pt x="3489960" y="126999"/>
                  </a:lnTo>
                  <a:lnTo>
                    <a:pt x="3479974" y="77581"/>
                  </a:lnTo>
                  <a:lnTo>
                    <a:pt x="3452749" y="37210"/>
                  </a:lnTo>
                  <a:lnTo>
                    <a:pt x="3412378" y="9985"/>
                  </a:lnTo>
                  <a:lnTo>
                    <a:pt x="336296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33934" y="5244846"/>
              <a:ext cx="3489960" cy="762000"/>
            </a:xfrm>
            <a:custGeom>
              <a:avLst/>
              <a:gdLst/>
              <a:ahLst/>
              <a:cxnLst/>
              <a:rect l="l" t="t" r="r" b="b"/>
              <a:pathLst>
                <a:path w="3489960" h="762000">
                  <a:moveTo>
                    <a:pt x="0" y="126999"/>
                  </a:moveTo>
                  <a:lnTo>
                    <a:pt x="9980" y="77581"/>
                  </a:lnTo>
                  <a:lnTo>
                    <a:pt x="37196" y="37210"/>
                  </a:lnTo>
                  <a:lnTo>
                    <a:pt x="77565" y="9985"/>
                  </a:lnTo>
                  <a:lnTo>
                    <a:pt x="127000" y="0"/>
                  </a:lnTo>
                  <a:lnTo>
                    <a:pt x="3362960" y="0"/>
                  </a:lnTo>
                  <a:lnTo>
                    <a:pt x="3412378" y="9985"/>
                  </a:lnTo>
                  <a:lnTo>
                    <a:pt x="3452749" y="37210"/>
                  </a:lnTo>
                  <a:lnTo>
                    <a:pt x="3479974" y="77581"/>
                  </a:lnTo>
                  <a:lnTo>
                    <a:pt x="3489960" y="126999"/>
                  </a:lnTo>
                  <a:lnTo>
                    <a:pt x="3489960" y="634999"/>
                  </a:lnTo>
                  <a:lnTo>
                    <a:pt x="3479974" y="684434"/>
                  </a:lnTo>
                  <a:lnTo>
                    <a:pt x="3452749" y="724803"/>
                  </a:lnTo>
                  <a:lnTo>
                    <a:pt x="3412378" y="752019"/>
                  </a:lnTo>
                  <a:lnTo>
                    <a:pt x="3362960" y="761999"/>
                  </a:lnTo>
                  <a:lnTo>
                    <a:pt x="127000" y="761999"/>
                  </a:lnTo>
                  <a:lnTo>
                    <a:pt x="77565" y="752019"/>
                  </a:lnTo>
                  <a:lnTo>
                    <a:pt x="37196" y="724803"/>
                  </a:lnTo>
                  <a:lnTo>
                    <a:pt x="9980" y="684434"/>
                  </a:lnTo>
                  <a:lnTo>
                    <a:pt x="0" y="634999"/>
                  </a:lnTo>
                  <a:lnTo>
                    <a:pt x="0" y="126999"/>
                  </a:lnTo>
                  <a:close/>
                </a:path>
              </a:pathLst>
            </a:custGeom>
            <a:ln w="28575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250694" y="6062268"/>
            <a:ext cx="3456940" cy="629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375"/>
              </a:lnSpc>
              <a:spcBef>
                <a:spcPts val="100"/>
              </a:spcBef>
            </a:pPr>
            <a:r>
              <a:rPr sz="2000" spc="-30" dirty="0">
                <a:latin typeface="Times New Roman"/>
                <a:cs typeface="Times New Roman"/>
              </a:rPr>
              <a:t>Уровни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демонстрационного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2375"/>
              </a:lnSpc>
              <a:tabLst>
                <a:tab pos="1231265" algn="l"/>
                <a:tab pos="3430904" algn="l"/>
              </a:tabLst>
            </a:pPr>
            <a:r>
              <a:rPr sz="2000" u="heavy" dirty="0">
                <a:uFill>
                  <a:solidFill>
                    <a:srgbClr val="DAE2F3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000" u="heavy" spc="-5" dirty="0">
                <a:uFill>
                  <a:solidFill>
                    <a:srgbClr val="DAE2F3"/>
                  </a:solidFill>
                </a:uFill>
                <a:latin typeface="Times New Roman"/>
                <a:cs typeface="Times New Roman"/>
              </a:rPr>
              <a:t>экзамена	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06400" y="5300217"/>
            <a:ext cx="314261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Times New Roman"/>
                <a:cs typeface="Times New Roman"/>
              </a:rPr>
              <a:t>Экспертная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группа: </a:t>
            </a:r>
            <a:r>
              <a:rPr sz="2000" spc="-25" dirty="0">
                <a:latin typeface="Times New Roman"/>
                <a:cs typeface="Times New Roman"/>
              </a:rPr>
              <a:t>Главный</a:t>
            </a:r>
            <a:endParaRPr sz="20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2000" spc="-30" dirty="0">
                <a:latin typeface="Times New Roman"/>
                <a:cs typeface="Times New Roman"/>
              </a:rPr>
              <a:t>эксперт,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Эксперт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809235" y="5296027"/>
            <a:ext cx="6515100" cy="614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группа, создаваемая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5" dirty="0">
                <a:latin typeface="Times New Roman"/>
                <a:cs typeface="Times New Roman"/>
              </a:rPr>
              <a:t>составе </a:t>
            </a:r>
            <a:r>
              <a:rPr sz="1400" dirty="0">
                <a:latin typeface="Times New Roman"/>
                <a:cs typeface="Times New Roman"/>
              </a:rPr>
              <a:t>ГЭК при </a:t>
            </a:r>
            <a:r>
              <a:rPr sz="1400" spc="-5" dirty="0">
                <a:latin typeface="Times New Roman"/>
                <a:cs typeface="Times New Roman"/>
              </a:rPr>
              <a:t>проведении демонстрационного </a:t>
            </a:r>
            <a:r>
              <a:rPr sz="1400" spc="-10" dirty="0">
                <a:latin typeface="Times New Roman"/>
                <a:cs typeface="Times New Roman"/>
              </a:rPr>
              <a:t>экзамена </a:t>
            </a:r>
            <a:r>
              <a:rPr sz="1400" dirty="0">
                <a:latin typeface="Times New Roman"/>
                <a:cs typeface="Times New Roman"/>
              </a:rPr>
              <a:t>для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оценки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выполнения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заданий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050" spc="-5" dirty="0">
                <a:latin typeface="Times New Roman"/>
                <a:cs typeface="Times New Roman"/>
              </a:rPr>
              <a:t>(п.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13</a:t>
            </a:r>
            <a:r>
              <a:rPr sz="1050" spc="2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Приказа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Минпросвящения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России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от 8.11.22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5" dirty="0">
                <a:latin typeface="Times New Roman"/>
                <a:cs typeface="Times New Roman"/>
              </a:rPr>
              <a:t>№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800)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55522" y="844041"/>
            <a:ext cx="3807460" cy="305435"/>
            <a:chOff x="1255522" y="844041"/>
            <a:chExt cx="3807460" cy="305435"/>
          </a:xfrm>
        </p:grpSpPr>
        <p:sp>
          <p:nvSpPr>
            <p:cNvPr id="3" name="object 3"/>
            <p:cNvSpPr/>
            <p:nvPr/>
          </p:nvSpPr>
          <p:spPr>
            <a:xfrm>
              <a:off x="1261872" y="850391"/>
              <a:ext cx="3794760" cy="292735"/>
            </a:xfrm>
            <a:custGeom>
              <a:avLst/>
              <a:gdLst/>
              <a:ahLst/>
              <a:cxnLst/>
              <a:rect l="l" t="t" r="r" b="b"/>
              <a:pathLst>
                <a:path w="3794760" h="292734">
                  <a:moveTo>
                    <a:pt x="3648455" y="0"/>
                  </a:moveTo>
                  <a:lnTo>
                    <a:pt x="146303" y="0"/>
                  </a:lnTo>
                  <a:lnTo>
                    <a:pt x="100071" y="7461"/>
                  </a:lnTo>
                  <a:lnTo>
                    <a:pt x="59911" y="28236"/>
                  </a:lnTo>
                  <a:lnTo>
                    <a:pt x="28236" y="59911"/>
                  </a:lnTo>
                  <a:lnTo>
                    <a:pt x="7461" y="100071"/>
                  </a:lnTo>
                  <a:lnTo>
                    <a:pt x="0" y="146304"/>
                  </a:lnTo>
                  <a:lnTo>
                    <a:pt x="7461" y="192536"/>
                  </a:lnTo>
                  <a:lnTo>
                    <a:pt x="28236" y="232696"/>
                  </a:lnTo>
                  <a:lnTo>
                    <a:pt x="59911" y="264371"/>
                  </a:lnTo>
                  <a:lnTo>
                    <a:pt x="100071" y="285146"/>
                  </a:lnTo>
                  <a:lnTo>
                    <a:pt x="146303" y="292608"/>
                  </a:lnTo>
                  <a:lnTo>
                    <a:pt x="3648455" y="292608"/>
                  </a:lnTo>
                  <a:lnTo>
                    <a:pt x="3694688" y="285146"/>
                  </a:lnTo>
                  <a:lnTo>
                    <a:pt x="3734848" y="264371"/>
                  </a:lnTo>
                  <a:lnTo>
                    <a:pt x="3766523" y="232696"/>
                  </a:lnTo>
                  <a:lnTo>
                    <a:pt x="3787298" y="192536"/>
                  </a:lnTo>
                  <a:lnTo>
                    <a:pt x="3794760" y="146304"/>
                  </a:lnTo>
                  <a:lnTo>
                    <a:pt x="3787298" y="100071"/>
                  </a:lnTo>
                  <a:lnTo>
                    <a:pt x="3766523" y="59911"/>
                  </a:lnTo>
                  <a:lnTo>
                    <a:pt x="3734848" y="28236"/>
                  </a:lnTo>
                  <a:lnTo>
                    <a:pt x="3694688" y="7461"/>
                  </a:lnTo>
                  <a:lnTo>
                    <a:pt x="3648455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61872" y="850391"/>
              <a:ext cx="3794760" cy="292735"/>
            </a:xfrm>
            <a:custGeom>
              <a:avLst/>
              <a:gdLst/>
              <a:ahLst/>
              <a:cxnLst/>
              <a:rect l="l" t="t" r="r" b="b"/>
              <a:pathLst>
                <a:path w="3794760" h="292734">
                  <a:moveTo>
                    <a:pt x="0" y="146304"/>
                  </a:moveTo>
                  <a:lnTo>
                    <a:pt x="7461" y="100071"/>
                  </a:lnTo>
                  <a:lnTo>
                    <a:pt x="28236" y="59911"/>
                  </a:lnTo>
                  <a:lnTo>
                    <a:pt x="59911" y="28236"/>
                  </a:lnTo>
                  <a:lnTo>
                    <a:pt x="100071" y="7461"/>
                  </a:lnTo>
                  <a:lnTo>
                    <a:pt x="146303" y="0"/>
                  </a:lnTo>
                  <a:lnTo>
                    <a:pt x="3648455" y="0"/>
                  </a:lnTo>
                  <a:lnTo>
                    <a:pt x="3694688" y="7461"/>
                  </a:lnTo>
                  <a:lnTo>
                    <a:pt x="3734848" y="28236"/>
                  </a:lnTo>
                  <a:lnTo>
                    <a:pt x="3766523" y="59911"/>
                  </a:lnTo>
                  <a:lnTo>
                    <a:pt x="3787298" y="100071"/>
                  </a:lnTo>
                  <a:lnTo>
                    <a:pt x="3794760" y="146304"/>
                  </a:lnTo>
                  <a:lnTo>
                    <a:pt x="3787298" y="192536"/>
                  </a:lnTo>
                  <a:lnTo>
                    <a:pt x="3766523" y="232696"/>
                  </a:lnTo>
                  <a:lnTo>
                    <a:pt x="3734848" y="264371"/>
                  </a:lnTo>
                  <a:lnTo>
                    <a:pt x="3694688" y="285146"/>
                  </a:lnTo>
                  <a:lnTo>
                    <a:pt x="3648455" y="292608"/>
                  </a:lnTo>
                  <a:lnTo>
                    <a:pt x="146303" y="292608"/>
                  </a:lnTo>
                  <a:lnTo>
                    <a:pt x="100071" y="285146"/>
                  </a:lnTo>
                  <a:lnTo>
                    <a:pt x="59911" y="264371"/>
                  </a:lnTo>
                  <a:lnTo>
                    <a:pt x="28236" y="232696"/>
                  </a:lnTo>
                  <a:lnTo>
                    <a:pt x="7461" y="192536"/>
                  </a:lnTo>
                  <a:lnTo>
                    <a:pt x="0" y="146304"/>
                  </a:lnTo>
                  <a:close/>
                </a:path>
              </a:pathLst>
            </a:custGeom>
            <a:ln w="12700">
              <a:solidFill>
                <a:srgbClr val="ECEC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257425" y="869695"/>
            <a:ext cx="18040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70" dirty="0">
                <a:solidFill>
                  <a:srgbClr val="1F3863"/>
                </a:solidFill>
                <a:latin typeface="Trebuchet MS"/>
                <a:cs typeface="Trebuchet MS"/>
              </a:rPr>
              <a:t>БАЗ</a:t>
            </a:r>
            <a:r>
              <a:rPr sz="1400" b="1" spc="6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400" b="1" spc="114" dirty="0">
                <a:solidFill>
                  <a:srgbClr val="1F3863"/>
                </a:solidFill>
                <a:latin typeface="Trebuchet MS"/>
                <a:cs typeface="Trebuchet MS"/>
              </a:rPr>
              <a:t>ВЫ</a:t>
            </a:r>
            <a:r>
              <a:rPr sz="1400" b="1" spc="65" dirty="0">
                <a:solidFill>
                  <a:srgbClr val="1F3863"/>
                </a:solidFill>
                <a:latin typeface="Trebuchet MS"/>
                <a:cs typeface="Trebuchet MS"/>
              </a:rPr>
              <a:t>Й</a:t>
            </a:r>
            <a:r>
              <a:rPr sz="1400" b="1" spc="-11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400" b="1" spc="60" dirty="0">
                <a:solidFill>
                  <a:srgbClr val="1F3863"/>
                </a:solidFill>
                <a:latin typeface="Trebuchet MS"/>
                <a:cs typeface="Trebuchet MS"/>
              </a:rPr>
              <a:t>УРОВЕНЬ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455409" y="836422"/>
            <a:ext cx="4034790" cy="334645"/>
            <a:chOff x="6455409" y="836422"/>
            <a:chExt cx="4034790" cy="334645"/>
          </a:xfrm>
        </p:grpSpPr>
        <p:sp>
          <p:nvSpPr>
            <p:cNvPr id="7" name="object 7"/>
            <p:cNvSpPr/>
            <p:nvPr/>
          </p:nvSpPr>
          <p:spPr>
            <a:xfrm>
              <a:off x="6461759" y="842772"/>
              <a:ext cx="4022090" cy="321945"/>
            </a:xfrm>
            <a:custGeom>
              <a:avLst/>
              <a:gdLst/>
              <a:ahLst/>
              <a:cxnLst/>
              <a:rect l="l" t="t" r="r" b="b"/>
              <a:pathLst>
                <a:path w="4022090" h="321944">
                  <a:moveTo>
                    <a:pt x="3861054" y="0"/>
                  </a:moveTo>
                  <a:lnTo>
                    <a:pt x="160782" y="0"/>
                  </a:lnTo>
                  <a:lnTo>
                    <a:pt x="109971" y="8199"/>
                  </a:lnTo>
                  <a:lnTo>
                    <a:pt x="65836" y="31028"/>
                  </a:lnTo>
                  <a:lnTo>
                    <a:pt x="31028" y="65836"/>
                  </a:lnTo>
                  <a:lnTo>
                    <a:pt x="8199" y="109971"/>
                  </a:lnTo>
                  <a:lnTo>
                    <a:pt x="0" y="160781"/>
                  </a:lnTo>
                  <a:lnTo>
                    <a:pt x="8199" y="211592"/>
                  </a:lnTo>
                  <a:lnTo>
                    <a:pt x="31028" y="255727"/>
                  </a:lnTo>
                  <a:lnTo>
                    <a:pt x="65836" y="290535"/>
                  </a:lnTo>
                  <a:lnTo>
                    <a:pt x="109971" y="313364"/>
                  </a:lnTo>
                  <a:lnTo>
                    <a:pt x="160782" y="321563"/>
                  </a:lnTo>
                  <a:lnTo>
                    <a:pt x="3861054" y="321563"/>
                  </a:lnTo>
                  <a:lnTo>
                    <a:pt x="3911864" y="313364"/>
                  </a:lnTo>
                  <a:lnTo>
                    <a:pt x="3955999" y="290535"/>
                  </a:lnTo>
                  <a:lnTo>
                    <a:pt x="3990807" y="255727"/>
                  </a:lnTo>
                  <a:lnTo>
                    <a:pt x="4013636" y="211592"/>
                  </a:lnTo>
                  <a:lnTo>
                    <a:pt x="4021836" y="160781"/>
                  </a:lnTo>
                  <a:lnTo>
                    <a:pt x="4013636" y="109971"/>
                  </a:lnTo>
                  <a:lnTo>
                    <a:pt x="3990807" y="65836"/>
                  </a:lnTo>
                  <a:lnTo>
                    <a:pt x="3955999" y="31028"/>
                  </a:lnTo>
                  <a:lnTo>
                    <a:pt x="3911864" y="8199"/>
                  </a:lnTo>
                  <a:lnTo>
                    <a:pt x="3861054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461759" y="842772"/>
              <a:ext cx="4022090" cy="321945"/>
            </a:xfrm>
            <a:custGeom>
              <a:avLst/>
              <a:gdLst/>
              <a:ahLst/>
              <a:cxnLst/>
              <a:rect l="l" t="t" r="r" b="b"/>
              <a:pathLst>
                <a:path w="4022090" h="321944">
                  <a:moveTo>
                    <a:pt x="0" y="160781"/>
                  </a:moveTo>
                  <a:lnTo>
                    <a:pt x="8199" y="109971"/>
                  </a:lnTo>
                  <a:lnTo>
                    <a:pt x="31028" y="65836"/>
                  </a:lnTo>
                  <a:lnTo>
                    <a:pt x="65836" y="31028"/>
                  </a:lnTo>
                  <a:lnTo>
                    <a:pt x="109971" y="8199"/>
                  </a:lnTo>
                  <a:lnTo>
                    <a:pt x="160782" y="0"/>
                  </a:lnTo>
                  <a:lnTo>
                    <a:pt x="3861054" y="0"/>
                  </a:lnTo>
                  <a:lnTo>
                    <a:pt x="3911864" y="8199"/>
                  </a:lnTo>
                  <a:lnTo>
                    <a:pt x="3955999" y="31028"/>
                  </a:lnTo>
                  <a:lnTo>
                    <a:pt x="3990807" y="65836"/>
                  </a:lnTo>
                  <a:lnTo>
                    <a:pt x="4013636" y="109971"/>
                  </a:lnTo>
                  <a:lnTo>
                    <a:pt x="4021836" y="160781"/>
                  </a:lnTo>
                  <a:lnTo>
                    <a:pt x="4013636" y="211592"/>
                  </a:lnTo>
                  <a:lnTo>
                    <a:pt x="3990807" y="255727"/>
                  </a:lnTo>
                  <a:lnTo>
                    <a:pt x="3955999" y="290535"/>
                  </a:lnTo>
                  <a:lnTo>
                    <a:pt x="3911864" y="313364"/>
                  </a:lnTo>
                  <a:lnTo>
                    <a:pt x="3861054" y="321563"/>
                  </a:lnTo>
                  <a:lnTo>
                    <a:pt x="160782" y="321563"/>
                  </a:lnTo>
                  <a:lnTo>
                    <a:pt x="109971" y="313364"/>
                  </a:lnTo>
                  <a:lnTo>
                    <a:pt x="65836" y="290535"/>
                  </a:lnTo>
                  <a:lnTo>
                    <a:pt x="31028" y="255727"/>
                  </a:lnTo>
                  <a:lnTo>
                    <a:pt x="8199" y="211592"/>
                  </a:lnTo>
                  <a:lnTo>
                    <a:pt x="0" y="160781"/>
                  </a:lnTo>
                  <a:close/>
                </a:path>
              </a:pathLst>
            </a:custGeom>
            <a:ln w="12699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355585" y="877062"/>
            <a:ext cx="22364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65" dirty="0">
                <a:solidFill>
                  <a:srgbClr val="1F3863"/>
                </a:solidFill>
                <a:latin typeface="Trebuchet MS"/>
                <a:cs typeface="Trebuchet MS"/>
              </a:rPr>
              <a:t>ПР</a:t>
            </a:r>
            <a:r>
              <a:rPr sz="1400" b="1" spc="70" dirty="0">
                <a:solidFill>
                  <a:srgbClr val="1F3863"/>
                </a:solidFill>
                <a:latin typeface="Trebuchet MS"/>
                <a:cs typeface="Trebuchet MS"/>
              </a:rPr>
              <a:t>ОФИ</a:t>
            </a:r>
            <a:r>
              <a:rPr sz="1400" b="1" spc="60" dirty="0">
                <a:solidFill>
                  <a:srgbClr val="1F3863"/>
                </a:solidFill>
                <a:latin typeface="Trebuchet MS"/>
                <a:cs typeface="Trebuchet MS"/>
              </a:rPr>
              <a:t>ЛЬ</a:t>
            </a:r>
            <a:r>
              <a:rPr sz="1400" b="1" spc="50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400" b="1" spc="114" dirty="0">
                <a:solidFill>
                  <a:srgbClr val="1F3863"/>
                </a:solidFill>
                <a:latin typeface="Trebuchet MS"/>
                <a:cs typeface="Trebuchet MS"/>
              </a:rPr>
              <a:t>Ы</a:t>
            </a:r>
            <a:r>
              <a:rPr sz="1400" b="1" spc="65" dirty="0">
                <a:solidFill>
                  <a:srgbClr val="1F3863"/>
                </a:solidFill>
                <a:latin typeface="Trebuchet MS"/>
                <a:cs typeface="Trebuchet MS"/>
              </a:rPr>
              <a:t>Й</a:t>
            </a:r>
            <a:r>
              <a:rPr sz="1400" b="1" spc="-11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400" b="1" spc="60" dirty="0">
                <a:solidFill>
                  <a:srgbClr val="1F3863"/>
                </a:solidFill>
                <a:latin typeface="Trebuchet MS"/>
                <a:cs typeface="Trebuchet MS"/>
              </a:rPr>
              <a:t>УРОВЕНЬ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60350" y="1677670"/>
            <a:ext cx="4903470" cy="971550"/>
            <a:chOff x="260350" y="1677670"/>
            <a:chExt cx="4903470" cy="971550"/>
          </a:xfrm>
        </p:grpSpPr>
        <p:sp>
          <p:nvSpPr>
            <p:cNvPr id="11" name="object 11"/>
            <p:cNvSpPr/>
            <p:nvPr/>
          </p:nvSpPr>
          <p:spPr>
            <a:xfrm>
              <a:off x="266700" y="1684020"/>
              <a:ext cx="4890770" cy="958850"/>
            </a:xfrm>
            <a:custGeom>
              <a:avLst/>
              <a:gdLst/>
              <a:ahLst/>
              <a:cxnLst/>
              <a:rect l="l" t="t" r="r" b="b"/>
              <a:pathLst>
                <a:path w="4890770" h="958850">
                  <a:moveTo>
                    <a:pt x="4730750" y="0"/>
                  </a:moveTo>
                  <a:lnTo>
                    <a:pt x="159765" y="0"/>
                  </a:lnTo>
                  <a:lnTo>
                    <a:pt x="109266" y="8142"/>
                  </a:lnTo>
                  <a:lnTo>
                    <a:pt x="65408" y="30817"/>
                  </a:lnTo>
                  <a:lnTo>
                    <a:pt x="30824" y="65397"/>
                  </a:lnTo>
                  <a:lnTo>
                    <a:pt x="8144" y="109256"/>
                  </a:lnTo>
                  <a:lnTo>
                    <a:pt x="0" y="159765"/>
                  </a:lnTo>
                  <a:lnTo>
                    <a:pt x="0" y="798829"/>
                  </a:lnTo>
                  <a:lnTo>
                    <a:pt x="8144" y="849339"/>
                  </a:lnTo>
                  <a:lnTo>
                    <a:pt x="30824" y="893198"/>
                  </a:lnTo>
                  <a:lnTo>
                    <a:pt x="65408" y="927778"/>
                  </a:lnTo>
                  <a:lnTo>
                    <a:pt x="109266" y="950453"/>
                  </a:lnTo>
                  <a:lnTo>
                    <a:pt x="159765" y="958595"/>
                  </a:lnTo>
                  <a:lnTo>
                    <a:pt x="4730750" y="958595"/>
                  </a:lnTo>
                  <a:lnTo>
                    <a:pt x="4781259" y="950453"/>
                  </a:lnTo>
                  <a:lnTo>
                    <a:pt x="4825118" y="927778"/>
                  </a:lnTo>
                  <a:lnTo>
                    <a:pt x="4859698" y="893198"/>
                  </a:lnTo>
                  <a:lnTo>
                    <a:pt x="4882373" y="849339"/>
                  </a:lnTo>
                  <a:lnTo>
                    <a:pt x="4890516" y="798829"/>
                  </a:lnTo>
                  <a:lnTo>
                    <a:pt x="4890516" y="159765"/>
                  </a:lnTo>
                  <a:lnTo>
                    <a:pt x="4882373" y="109256"/>
                  </a:lnTo>
                  <a:lnTo>
                    <a:pt x="4859698" y="65397"/>
                  </a:lnTo>
                  <a:lnTo>
                    <a:pt x="4825118" y="30817"/>
                  </a:lnTo>
                  <a:lnTo>
                    <a:pt x="4781259" y="8142"/>
                  </a:lnTo>
                  <a:lnTo>
                    <a:pt x="473075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66700" y="1684020"/>
              <a:ext cx="4890770" cy="958850"/>
            </a:xfrm>
            <a:custGeom>
              <a:avLst/>
              <a:gdLst/>
              <a:ahLst/>
              <a:cxnLst/>
              <a:rect l="l" t="t" r="r" b="b"/>
              <a:pathLst>
                <a:path w="4890770" h="958850">
                  <a:moveTo>
                    <a:pt x="0" y="159765"/>
                  </a:moveTo>
                  <a:lnTo>
                    <a:pt x="8144" y="109256"/>
                  </a:lnTo>
                  <a:lnTo>
                    <a:pt x="30824" y="65397"/>
                  </a:lnTo>
                  <a:lnTo>
                    <a:pt x="65408" y="30817"/>
                  </a:lnTo>
                  <a:lnTo>
                    <a:pt x="109266" y="8142"/>
                  </a:lnTo>
                  <a:lnTo>
                    <a:pt x="159765" y="0"/>
                  </a:lnTo>
                  <a:lnTo>
                    <a:pt x="4730750" y="0"/>
                  </a:lnTo>
                  <a:lnTo>
                    <a:pt x="4781259" y="8142"/>
                  </a:lnTo>
                  <a:lnTo>
                    <a:pt x="4825118" y="30817"/>
                  </a:lnTo>
                  <a:lnTo>
                    <a:pt x="4859698" y="65397"/>
                  </a:lnTo>
                  <a:lnTo>
                    <a:pt x="4882373" y="109256"/>
                  </a:lnTo>
                  <a:lnTo>
                    <a:pt x="4890516" y="159765"/>
                  </a:lnTo>
                  <a:lnTo>
                    <a:pt x="4890516" y="798829"/>
                  </a:lnTo>
                  <a:lnTo>
                    <a:pt x="4882373" y="849339"/>
                  </a:lnTo>
                  <a:lnTo>
                    <a:pt x="4859698" y="893198"/>
                  </a:lnTo>
                  <a:lnTo>
                    <a:pt x="4825118" y="927778"/>
                  </a:lnTo>
                  <a:lnTo>
                    <a:pt x="4781259" y="950453"/>
                  </a:lnTo>
                  <a:lnTo>
                    <a:pt x="4730750" y="958595"/>
                  </a:lnTo>
                  <a:lnTo>
                    <a:pt x="159765" y="958595"/>
                  </a:lnTo>
                  <a:lnTo>
                    <a:pt x="109266" y="950453"/>
                  </a:lnTo>
                  <a:lnTo>
                    <a:pt x="65408" y="927778"/>
                  </a:lnTo>
                  <a:lnTo>
                    <a:pt x="30824" y="893198"/>
                  </a:lnTo>
                  <a:lnTo>
                    <a:pt x="8144" y="849339"/>
                  </a:lnTo>
                  <a:lnTo>
                    <a:pt x="0" y="798829"/>
                  </a:lnTo>
                  <a:lnTo>
                    <a:pt x="0" y="159765"/>
                  </a:lnTo>
                  <a:close/>
                </a:path>
              </a:pathLst>
            </a:custGeom>
            <a:ln w="12700">
              <a:solidFill>
                <a:srgbClr val="ECEC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29259" y="1809750"/>
            <a:ext cx="4563110" cy="361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69414" marR="5080" indent="-1657350">
              <a:lnSpc>
                <a:spcPct val="100000"/>
              </a:lnSpc>
              <a:spcBef>
                <a:spcPts val="105"/>
              </a:spcBef>
            </a:pPr>
            <a:r>
              <a:rPr sz="1100" spc="85" dirty="0">
                <a:solidFill>
                  <a:srgbClr val="1F3863"/>
                </a:solidFill>
                <a:latin typeface="Trebuchet MS"/>
                <a:cs typeface="Trebuchet MS"/>
              </a:rPr>
              <a:t>ФО</a:t>
            </a:r>
            <a:r>
              <a:rPr sz="1100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организует</a:t>
            </a:r>
            <a:r>
              <a:rPr sz="110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разработку</a:t>
            </a:r>
            <a:r>
              <a:rPr sz="110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по</a:t>
            </a:r>
            <a:r>
              <a:rPr sz="11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профессии</a:t>
            </a:r>
            <a:r>
              <a:rPr sz="110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/специальности</a:t>
            </a:r>
            <a:r>
              <a:rPr sz="110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95" dirty="0">
                <a:solidFill>
                  <a:srgbClr val="1F3863"/>
                </a:solidFill>
                <a:latin typeface="Trebuchet MS"/>
                <a:cs typeface="Trebuchet MS"/>
              </a:rPr>
              <a:t>СПО</a:t>
            </a:r>
            <a:r>
              <a:rPr sz="11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или </a:t>
            </a:r>
            <a:r>
              <a:rPr sz="1100" spc="-31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по</a:t>
            </a:r>
            <a:r>
              <a:rPr sz="110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отдельным</a:t>
            </a:r>
            <a:r>
              <a:rPr sz="110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85" dirty="0">
                <a:solidFill>
                  <a:srgbClr val="1F3863"/>
                </a:solidFill>
                <a:latin typeface="Trebuchet MS"/>
                <a:cs typeface="Trebuchet MS"/>
              </a:rPr>
              <a:t>ВД</a:t>
            </a:r>
            <a:r>
              <a:rPr sz="110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-200" dirty="0">
                <a:solidFill>
                  <a:srgbClr val="1F3863"/>
                </a:solidFill>
                <a:latin typeface="Trebuchet MS"/>
                <a:cs typeface="Trebuchet MS"/>
              </a:rPr>
              <a:t>: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2088" y="2312670"/>
            <a:ext cx="230759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100" b="1" spc="4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100" b="1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b="1" spc="4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100" b="1" spc="30" dirty="0">
                <a:solidFill>
                  <a:srgbClr val="1F3863"/>
                </a:solidFill>
                <a:latin typeface="Trebuchet MS"/>
                <a:cs typeface="Trebuchet MS"/>
              </a:rPr>
              <a:t>снове</a:t>
            </a:r>
            <a:r>
              <a:rPr sz="1100" b="1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тр</a:t>
            </a:r>
            <a:r>
              <a:rPr sz="1100" spc="55" dirty="0">
                <a:solidFill>
                  <a:srgbClr val="1F3863"/>
                </a:solidFill>
                <a:latin typeface="Trebuchet MS"/>
                <a:cs typeface="Trebuchet MS"/>
              </a:rPr>
              <a:t>ебо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аний</a:t>
            </a:r>
            <a:r>
              <a:rPr sz="11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80" dirty="0">
                <a:solidFill>
                  <a:srgbClr val="1F3863"/>
                </a:solidFill>
                <a:latin typeface="Trebuchet MS"/>
                <a:cs typeface="Trebuchet MS"/>
              </a:rPr>
              <a:t>Ф</a:t>
            </a:r>
            <a:r>
              <a:rPr sz="1100" spc="-15" dirty="0">
                <a:solidFill>
                  <a:srgbClr val="1F3863"/>
                </a:solidFill>
                <a:latin typeface="Trebuchet MS"/>
                <a:cs typeface="Trebuchet MS"/>
              </a:rPr>
              <a:t>Г</a:t>
            </a:r>
            <a:r>
              <a:rPr sz="1100" spc="95" dirty="0">
                <a:solidFill>
                  <a:srgbClr val="1F3863"/>
                </a:solidFill>
                <a:latin typeface="Trebuchet MS"/>
                <a:cs typeface="Trebuchet MS"/>
              </a:rPr>
              <a:t>ОС</a:t>
            </a:r>
            <a:r>
              <a:rPr sz="110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95" dirty="0">
                <a:solidFill>
                  <a:srgbClr val="1F3863"/>
                </a:solidFill>
                <a:latin typeface="Trebuchet MS"/>
                <a:cs typeface="Trebuchet MS"/>
              </a:rPr>
              <a:t>СПО</a:t>
            </a:r>
            <a:endParaRPr sz="1100">
              <a:latin typeface="Trebuchet MS"/>
              <a:cs typeface="Trebuchet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525770" y="1677670"/>
            <a:ext cx="5389880" cy="971550"/>
            <a:chOff x="5525770" y="1677670"/>
            <a:chExt cx="5389880" cy="971550"/>
          </a:xfrm>
        </p:grpSpPr>
        <p:sp>
          <p:nvSpPr>
            <p:cNvPr id="16" name="object 16"/>
            <p:cNvSpPr/>
            <p:nvPr/>
          </p:nvSpPr>
          <p:spPr>
            <a:xfrm>
              <a:off x="5532120" y="1684020"/>
              <a:ext cx="5377180" cy="958850"/>
            </a:xfrm>
            <a:custGeom>
              <a:avLst/>
              <a:gdLst/>
              <a:ahLst/>
              <a:cxnLst/>
              <a:rect l="l" t="t" r="r" b="b"/>
              <a:pathLst>
                <a:path w="5377180" h="958850">
                  <a:moveTo>
                    <a:pt x="5216906" y="0"/>
                  </a:moveTo>
                  <a:lnTo>
                    <a:pt x="159765" y="0"/>
                  </a:lnTo>
                  <a:lnTo>
                    <a:pt x="109256" y="8142"/>
                  </a:lnTo>
                  <a:lnTo>
                    <a:pt x="65397" y="30817"/>
                  </a:lnTo>
                  <a:lnTo>
                    <a:pt x="30817" y="65397"/>
                  </a:lnTo>
                  <a:lnTo>
                    <a:pt x="8142" y="109256"/>
                  </a:lnTo>
                  <a:lnTo>
                    <a:pt x="0" y="159765"/>
                  </a:lnTo>
                  <a:lnTo>
                    <a:pt x="0" y="798829"/>
                  </a:lnTo>
                  <a:lnTo>
                    <a:pt x="8142" y="849339"/>
                  </a:lnTo>
                  <a:lnTo>
                    <a:pt x="30817" y="893198"/>
                  </a:lnTo>
                  <a:lnTo>
                    <a:pt x="65397" y="927778"/>
                  </a:lnTo>
                  <a:lnTo>
                    <a:pt x="109256" y="950453"/>
                  </a:lnTo>
                  <a:lnTo>
                    <a:pt x="159765" y="958595"/>
                  </a:lnTo>
                  <a:lnTo>
                    <a:pt x="5216906" y="958595"/>
                  </a:lnTo>
                  <a:lnTo>
                    <a:pt x="5267415" y="950453"/>
                  </a:lnTo>
                  <a:lnTo>
                    <a:pt x="5311274" y="927778"/>
                  </a:lnTo>
                  <a:lnTo>
                    <a:pt x="5345854" y="893198"/>
                  </a:lnTo>
                  <a:lnTo>
                    <a:pt x="5368529" y="849339"/>
                  </a:lnTo>
                  <a:lnTo>
                    <a:pt x="5376672" y="798829"/>
                  </a:lnTo>
                  <a:lnTo>
                    <a:pt x="5376672" y="159765"/>
                  </a:lnTo>
                  <a:lnTo>
                    <a:pt x="5368529" y="109256"/>
                  </a:lnTo>
                  <a:lnTo>
                    <a:pt x="5345854" y="65397"/>
                  </a:lnTo>
                  <a:lnTo>
                    <a:pt x="5311274" y="30817"/>
                  </a:lnTo>
                  <a:lnTo>
                    <a:pt x="5267415" y="8142"/>
                  </a:lnTo>
                  <a:lnTo>
                    <a:pt x="521690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32120" y="1684020"/>
              <a:ext cx="5377180" cy="958850"/>
            </a:xfrm>
            <a:custGeom>
              <a:avLst/>
              <a:gdLst/>
              <a:ahLst/>
              <a:cxnLst/>
              <a:rect l="l" t="t" r="r" b="b"/>
              <a:pathLst>
                <a:path w="5377180" h="958850">
                  <a:moveTo>
                    <a:pt x="0" y="159765"/>
                  </a:moveTo>
                  <a:lnTo>
                    <a:pt x="8142" y="109256"/>
                  </a:lnTo>
                  <a:lnTo>
                    <a:pt x="30817" y="65397"/>
                  </a:lnTo>
                  <a:lnTo>
                    <a:pt x="65397" y="30817"/>
                  </a:lnTo>
                  <a:lnTo>
                    <a:pt x="109256" y="8142"/>
                  </a:lnTo>
                  <a:lnTo>
                    <a:pt x="159765" y="0"/>
                  </a:lnTo>
                  <a:lnTo>
                    <a:pt x="5216906" y="0"/>
                  </a:lnTo>
                  <a:lnTo>
                    <a:pt x="5267415" y="8142"/>
                  </a:lnTo>
                  <a:lnTo>
                    <a:pt x="5311274" y="30817"/>
                  </a:lnTo>
                  <a:lnTo>
                    <a:pt x="5345854" y="65397"/>
                  </a:lnTo>
                  <a:lnTo>
                    <a:pt x="5368529" y="109256"/>
                  </a:lnTo>
                  <a:lnTo>
                    <a:pt x="5376672" y="159765"/>
                  </a:lnTo>
                  <a:lnTo>
                    <a:pt x="5376672" y="798829"/>
                  </a:lnTo>
                  <a:lnTo>
                    <a:pt x="5368529" y="849339"/>
                  </a:lnTo>
                  <a:lnTo>
                    <a:pt x="5345854" y="893198"/>
                  </a:lnTo>
                  <a:lnTo>
                    <a:pt x="5311274" y="927778"/>
                  </a:lnTo>
                  <a:lnTo>
                    <a:pt x="5267415" y="950453"/>
                  </a:lnTo>
                  <a:lnTo>
                    <a:pt x="5216906" y="958595"/>
                  </a:lnTo>
                  <a:lnTo>
                    <a:pt x="159765" y="958595"/>
                  </a:lnTo>
                  <a:lnTo>
                    <a:pt x="109256" y="950453"/>
                  </a:lnTo>
                  <a:lnTo>
                    <a:pt x="65397" y="927778"/>
                  </a:lnTo>
                  <a:lnTo>
                    <a:pt x="30817" y="893198"/>
                  </a:lnTo>
                  <a:lnTo>
                    <a:pt x="8142" y="849339"/>
                  </a:lnTo>
                  <a:lnTo>
                    <a:pt x="0" y="798829"/>
                  </a:lnTo>
                  <a:lnTo>
                    <a:pt x="0" y="159765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658358" y="1725930"/>
            <a:ext cx="5117465" cy="8648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48510" marR="180975" indent="-1853564">
              <a:lnSpc>
                <a:spcPct val="100000"/>
              </a:lnSpc>
              <a:spcBef>
                <a:spcPts val="105"/>
              </a:spcBef>
            </a:pPr>
            <a:r>
              <a:rPr sz="1100" spc="85" dirty="0">
                <a:solidFill>
                  <a:srgbClr val="1F3863"/>
                </a:solidFill>
                <a:latin typeface="Trebuchet MS"/>
                <a:cs typeface="Trebuchet MS"/>
              </a:rPr>
              <a:t>ФО</a:t>
            </a:r>
            <a:r>
              <a:rPr sz="1100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организует</a:t>
            </a:r>
            <a:r>
              <a:rPr sz="110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разработку</a:t>
            </a:r>
            <a:r>
              <a:rPr sz="110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по</a:t>
            </a:r>
            <a:r>
              <a:rPr sz="11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профессии</a:t>
            </a:r>
            <a:r>
              <a:rPr sz="110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/специальности</a:t>
            </a:r>
            <a:r>
              <a:rPr sz="110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95" dirty="0">
                <a:solidFill>
                  <a:srgbClr val="1F3863"/>
                </a:solidFill>
                <a:latin typeface="Trebuchet MS"/>
                <a:cs typeface="Trebuchet MS"/>
              </a:rPr>
              <a:t>СПО</a:t>
            </a:r>
            <a:r>
              <a:rPr sz="11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или</a:t>
            </a:r>
            <a:r>
              <a:rPr sz="110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по </a:t>
            </a:r>
            <a:r>
              <a:rPr sz="1100" spc="-3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отдельным</a:t>
            </a:r>
            <a:r>
              <a:rPr sz="110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85" dirty="0">
                <a:solidFill>
                  <a:srgbClr val="1F3863"/>
                </a:solidFill>
                <a:latin typeface="Trebuchet MS"/>
                <a:cs typeface="Trebuchet MS"/>
              </a:rPr>
              <a:t>ВД</a:t>
            </a:r>
            <a:r>
              <a:rPr sz="110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-200" dirty="0">
                <a:solidFill>
                  <a:srgbClr val="1F3863"/>
                </a:solidFill>
                <a:latin typeface="Trebuchet MS"/>
                <a:cs typeface="Trebuchet MS"/>
              </a:rPr>
              <a:t>:</a:t>
            </a:r>
            <a:endParaRPr sz="1100">
              <a:latin typeface="Trebuchet MS"/>
              <a:cs typeface="Trebuchet MS"/>
            </a:endParaRPr>
          </a:p>
          <a:p>
            <a:pPr marL="1200150">
              <a:lnSpc>
                <a:spcPct val="100000"/>
              </a:lnSpc>
            </a:pPr>
            <a:r>
              <a:rPr sz="1100" b="1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100" b="1" spc="4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100" b="1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b="1" spc="4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100" b="1" spc="30" dirty="0">
                <a:solidFill>
                  <a:srgbClr val="1F3863"/>
                </a:solidFill>
                <a:latin typeface="Trebuchet MS"/>
                <a:cs typeface="Trebuchet MS"/>
              </a:rPr>
              <a:t>снове</a:t>
            </a:r>
            <a:r>
              <a:rPr sz="1100" b="1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тр</a:t>
            </a:r>
            <a:r>
              <a:rPr sz="1100" spc="55" dirty="0">
                <a:solidFill>
                  <a:srgbClr val="1F3863"/>
                </a:solidFill>
                <a:latin typeface="Trebuchet MS"/>
                <a:cs typeface="Trebuchet MS"/>
              </a:rPr>
              <a:t>ебо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аний</a:t>
            </a:r>
            <a:r>
              <a:rPr sz="11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80" dirty="0">
                <a:solidFill>
                  <a:srgbClr val="1F3863"/>
                </a:solidFill>
                <a:latin typeface="Trebuchet MS"/>
                <a:cs typeface="Trebuchet MS"/>
              </a:rPr>
              <a:t>Ф</a:t>
            </a:r>
            <a:r>
              <a:rPr sz="1100" spc="-15" dirty="0">
                <a:solidFill>
                  <a:srgbClr val="1F3863"/>
                </a:solidFill>
                <a:latin typeface="Trebuchet MS"/>
                <a:cs typeface="Trebuchet MS"/>
              </a:rPr>
              <a:t>Г</a:t>
            </a:r>
            <a:r>
              <a:rPr sz="1100" spc="95" dirty="0">
                <a:solidFill>
                  <a:srgbClr val="1F3863"/>
                </a:solidFill>
                <a:latin typeface="Trebuchet MS"/>
                <a:cs typeface="Trebuchet MS"/>
              </a:rPr>
              <a:t>ОС</a:t>
            </a:r>
            <a:r>
              <a:rPr sz="110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95" dirty="0">
                <a:solidFill>
                  <a:srgbClr val="1F3863"/>
                </a:solidFill>
                <a:latin typeface="Trebuchet MS"/>
                <a:cs typeface="Trebuchet MS"/>
              </a:rPr>
              <a:t>СПО</a:t>
            </a:r>
            <a:endParaRPr sz="1100">
              <a:latin typeface="Trebuchet MS"/>
              <a:cs typeface="Trebuchet MS"/>
            </a:endParaRPr>
          </a:p>
          <a:p>
            <a:pPr marL="1179830">
              <a:lnSpc>
                <a:spcPct val="100000"/>
              </a:lnSpc>
            </a:pPr>
            <a:r>
              <a:rPr sz="1100" b="1" spc="50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100" b="1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b="1" spc="10" dirty="0">
                <a:solidFill>
                  <a:srgbClr val="1F3863"/>
                </a:solidFill>
                <a:latin typeface="Trebuchet MS"/>
                <a:cs typeface="Trebuchet MS"/>
              </a:rPr>
              <a:t>учетом</a:t>
            </a:r>
            <a:r>
              <a:rPr sz="1100" b="1" spc="-10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корпоративных,</a:t>
            </a:r>
            <a:r>
              <a:rPr sz="110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0" dirty="0">
                <a:solidFill>
                  <a:srgbClr val="1F3863"/>
                </a:solidFill>
                <a:latin typeface="Trebuchet MS"/>
                <a:cs typeface="Trebuchet MS"/>
              </a:rPr>
              <a:t>профессиональных,</a:t>
            </a:r>
            <a:r>
              <a:rPr sz="110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0" dirty="0">
                <a:solidFill>
                  <a:srgbClr val="1F3863"/>
                </a:solidFill>
                <a:latin typeface="Trebuchet MS"/>
                <a:cs typeface="Trebuchet MS"/>
              </a:rPr>
              <a:t>отраслевых,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м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еж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100" spc="50" dirty="0">
                <a:solidFill>
                  <a:srgbClr val="1F3863"/>
                </a:solidFill>
                <a:latin typeface="Trebuchet MS"/>
                <a:cs typeface="Trebuchet MS"/>
              </a:rPr>
              <a:t>унаро</a:t>
            </a:r>
            <a:r>
              <a:rPr sz="1100" spc="-5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100" spc="5" dirty="0">
                <a:solidFill>
                  <a:srgbClr val="1F3863"/>
                </a:solidFill>
                <a:latin typeface="Trebuchet MS"/>
                <a:cs typeface="Trebuchet MS"/>
              </a:rPr>
              <a:t>ных</a:t>
            </a:r>
            <a:r>
              <a:rPr sz="1100" spc="-10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60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тан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д</a:t>
            </a:r>
            <a:r>
              <a:rPr sz="1100" spc="50" dirty="0">
                <a:solidFill>
                  <a:srgbClr val="1F3863"/>
                </a:solidFill>
                <a:latin typeface="Trebuchet MS"/>
                <a:cs typeface="Trebuchet MS"/>
              </a:rPr>
              <a:t>арт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1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1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100" spc="-65" dirty="0">
                <a:solidFill>
                  <a:srgbClr val="1F3863"/>
                </a:solidFill>
                <a:latin typeface="Trebuchet MS"/>
                <a:cs typeface="Trebuchet MS"/>
              </a:rPr>
              <a:t>р.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137138" y="5590438"/>
            <a:ext cx="935355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sz="1050" b="1" spc="85" dirty="0">
                <a:solidFill>
                  <a:srgbClr val="1F3863"/>
                </a:solidFill>
                <a:latin typeface="Trebuchet MS"/>
                <a:cs typeface="Trebuchet MS"/>
              </a:rPr>
              <a:t>ЦПЭ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(</a:t>
            </a:r>
            <a:r>
              <a:rPr sz="1050" b="1" spc="-70" dirty="0">
                <a:solidFill>
                  <a:srgbClr val="1F3863"/>
                </a:solidFill>
                <a:latin typeface="Trebuchet MS"/>
                <a:cs typeface="Trebuchet MS"/>
              </a:rPr>
              <a:t>п.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-20" dirty="0">
                <a:solidFill>
                  <a:srgbClr val="1F3863"/>
                </a:solidFill>
                <a:latin typeface="Trebuchet MS"/>
                <a:cs typeface="Trebuchet MS"/>
              </a:rPr>
              <a:t>2</a:t>
            </a:r>
            <a:r>
              <a:rPr sz="1050" b="1" spc="-25" dirty="0">
                <a:solidFill>
                  <a:srgbClr val="1F3863"/>
                </a:solidFill>
                <a:latin typeface="Trebuchet MS"/>
                <a:cs typeface="Trebuchet MS"/>
              </a:rPr>
              <a:t>7</a:t>
            </a:r>
            <a:r>
              <a:rPr sz="1050" b="1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-1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15" dirty="0">
                <a:solidFill>
                  <a:srgbClr val="1F3863"/>
                </a:solidFill>
                <a:latin typeface="Trebuchet MS"/>
                <a:cs typeface="Trebuchet MS"/>
              </a:rPr>
              <a:t>8</a:t>
            </a:r>
            <a:r>
              <a:rPr sz="1050" b="1" spc="30" dirty="0">
                <a:solidFill>
                  <a:srgbClr val="1F3863"/>
                </a:solidFill>
                <a:latin typeface="Trebuchet MS"/>
                <a:cs typeface="Trebuchet MS"/>
              </a:rPr>
              <a:t>00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5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050" b="1" spc="-50" dirty="0">
                <a:solidFill>
                  <a:srgbClr val="1F3863"/>
                </a:solidFill>
                <a:latin typeface="Trebuchet MS"/>
                <a:cs typeface="Trebuchet MS"/>
              </a:rPr>
              <a:t>р.</a:t>
            </a:r>
            <a:r>
              <a:rPr sz="1050" b="1" spc="-60" dirty="0">
                <a:solidFill>
                  <a:srgbClr val="1F3863"/>
                </a:solidFill>
                <a:latin typeface="Trebuchet MS"/>
                <a:cs typeface="Trebuchet MS"/>
              </a:rPr>
              <a:t>)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18926" y="1968246"/>
            <a:ext cx="864235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5"/>
              </a:spcBef>
            </a:pPr>
            <a:r>
              <a:rPr sz="1050" b="1" spc="80" dirty="0">
                <a:solidFill>
                  <a:srgbClr val="1F3863"/>
                </a:solidFill>
                <a:latin typeface="Trebuchet MS"/>
                <a:cs typeface="Trebuchet MS"/>
              </a:rPr>
              <a:t>ОМ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(</a:t>
            </a:r>
            <a:r>
              <a:rPr sz="1050" b="1" spc="-70" dirty="0">
                <a:solidFill>
                  <a:srgbClr val="1F3863"/>
                </a:solidFill>
                <a:latin typeface="Trebuchet MS"/>
                <a:cs typeface="Trebuchet MS"/>
              </a:rPr>
              <a:t>п.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5" dirty="0">
                <a:solidFill>
                  <a:srgbClr val="1F3863"/>
                </a:solidFill>
                <a:latin typeface="Trebuchet MS"/>
                <a:cs typeface="Trebuchet MS"/>
              </a:rPr>
              <a:t>9</a:t>
            </a:r>
            <a:r>
              <a:rPr sz="1050" b="1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-1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15" dirty="0">
                <a:solidFill>
                  <a:srgbClr val="1F3863"/>
                </a:solidFill>
                <a:latin typeface="Trebuchet MS"/>
                <a:cs typeface="Trebuchet MS"/>
              </a:rPr>
              <a:t>8</a:t>
            </a:r>
            <a:r>
              <a:rPr sz="1050" b="1" spc="30" dirty="0">
                <a:solidFill>
                  <a:srgbClr val="1F3863"/>
                </a:solidFill>
                <a:latin typeface="Trebuchet MS"/>
                <a:cs typeface="Trebuchet MS"/>
              </a:rPr>
              <a:t>00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5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050" b="1" spc="-50" dirty="0">
                <a:solidFill>
                  <a:srgbClr val="1F3863"/>
                </a:solidFill>
                <a:latin typeface="Trebuchet MS"/>
                <a:cs typeface="Trebuchet MS"/>
              </a:rPr>
              <a:t>р.</a:t>
            </a:r>
            <a:r>
              <a:rPr sz="1050" b="1" spc="-60" dirty="0">
                <a:solidFill>
                  <a:srgbClr val="1F3863"/>
                </a:solidFill>
                <a:latin typeface="Trebuchet MS"/>
                <a:cs typeface="Trebuchet MS"/>
              </a:rPr>
              <a:t>)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05515" y="4608957"/>
            <a:ext cx="89408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450" marR="36830" indent="-635" algn="ctr">
              <a:lnSpc>
                <a:spcPct val="100000"/>
              </a:lnSpc>
              <a:spcBef>
                <a:spcPts val="105"/>
              </a:spcBef>
            </a:pPr>
            <a:r>
              <a:rPr sz="1050" b="1" spc="15" dirty="0">
                <a:solidFill>
                  <a:srgbClr val="1F3863"/>
                </a:solidFill>
                <a:latin typeface="Trebuchet MS"/>
                <a:cs typeface="Trebuchet MS"/>
              </a:rPr>
              <a:t>Члены </a:t>
            </a:r>
            <a:r>
              <a:rPr sz="1050" b="1" spc="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60" dirty="0">
                <a:solidFill>
                  <a:srgbClr val="1F3863"/>
                </a:solidFill>
                <a:latin typeface="Trebuchet MS"/>
                <a:cs typeface="Trebuchet MS"/>
              </a:rPr>
              <a:t>Экс</a:t>
            </a:r>
            <a:r>
              <a:rPr sz="1050" b="1" spc="30" dirty="0">
                <a:solidFill>
                  <a:srgbClr val="1F3863"/>
                </a:solidFill>
                <a:latin typeface="Trebuchet MS"/>
                <a:cs typeface="Trebuchet MS"/>
              </a:rPr>
              <a:t>пер</a:t>
            </a:r>
            <a:r>
              <a:rPr sz="1050" b="1" spc="15" dirty="0">
                <a:solidFill>
                  <a:srgbClr val="1F3863"/>
                </a:solidFill>
                <a:latin typeface="Trebuchet MS"/>
                <a:cs typeface="Trebuchet MS"/>
              </a:rPr>
              <a:t>тной  </a:t>
            </a:r>
            <a:r>
              <a:rPr sz="1050" b="1" spc="10" dirty="0">
                <a:solidFill>
                  <a:srgbClr val="1F3863"/>
                </a:solidFill>
                <a:latin typeface="Trebuchet MS"/>
                <a:cs typeface="Trebuchet MS"/>
              </a:rPr>
              <a:t>группы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(</a:t>
            </a:r>
            <a:r>
              <a:rPr sz="1050" b="1" spc="-70" dirty="0">
                <a:solidFill>
                  <a:srgbClr val="1F3863"/>
                </a:solidFill>
                <a:latin typeface="Trebuchet MS"/>
                <a:cs typeface="Trebuchet MS"/>
              </a:rPr>
              <a:t>п.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-105" dirty="0">
                <a:solidFill>
                  <a:srgbClr val="1F3863"/>
                </a:solidFill>
                <a:latin typeface="Trebuchet MS"/>
                <a:cs typeface="Trebuchet MS"/>
              </a:rPr>
              <a:t>1</a:t>
            </a:r>
            <a:r>
              <a:rPr sz="1050" b="1" spc="-20" dirty="0">
                <a:solidFill>
                  <a:srgbClr val="1F3863"/>
                </a:solidFill>
                <a:latin typeface="Trebuchet MS"/>
                <a:cs typeface="Trebuchet MS"/>
              </a:rPr>
              <a:t>2</a:t>
            </a:r>
            <a:r>
              <a:rPr sz="1050" b="1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25" dirty="0">
                <a:solidFill>
                  <a:srgbClr val="1F3863"/>
                </a:solidFill>
                <a:latin typeface="Trebuchet MS"/>
                <a:cs typeface="Trebuchet MS"/>
              </a:rPr>
              <a:t>800</a:t>
            </a:r>
            <a:r>
              <a:rPr sz="1050" b="1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-30" dirty="0">
                <a:solidFill>
                  <a:srgbClr val="1F3863"/>
                </a:solidFill>
                <a:latin typeface="Trebuchet MS"/>
                <a:cs typeface="Trebuchet MS"/>
              </a:rPr>
              <a:t>пр.</a:t>
            </a:r>
            <a:r>
              <a:rPr sz="1050" b="1" spc="-60" dirty="0">
                <a:solidFill>
                  <a:srgbClr val="1F3863"/>
                </a:solidFill>
                <a:latin typeface="Trebuchet MS"/>
                <a:cs typeface="Trebuchet MS"/>
              </a:rPr>
              <a:t>)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61874" y="4522978"/>
            <a:ext cx="10519410" cy="834390"/>
            <a:chOff x="261874" y="4522978"/>
            <a:chExt cx="10519410" cy="834390"/>
          </a:xfrm>
        </p:grpSpPr>
        <p:sp>
          <p:nvSpPr>
            <p:cNvPr id="23" name="object 23"/>
            <p:cNvSpPr/>
            <p:nvPr/>
          </p:nvSpPr>
          <p:spPr>
            <a:xfrm>
              <a:off x="268224" y="4529328"/>
              <a:ext cx="10506710" cy="821690"/>
            </a:xfrm>
            <a:custGeom>
              <a:avLst/>
              <a:gdLst/>
              <a:ahLst/>
              <a:cxnLst/>
              <a:rect l="l" t="t" r="r" b="b"/>
              <a:pathLst>
                <a:path w="10506710" h="821689">
                  <a:moveTo>
                    <a:pt x="10369550" y="0"/>
                  </a:moveTo>
                  <a:lnTo>
                    <a:pt x="136905" y="0"/>
                  </a:lnTo>
                  <a:lnTo>
                    <a:pt x="93631" y="6983"/>
                  </a:lnTo>
                  <a:lnTo>
                    <a:pt x="56049" y="26428"/>
                  </a:lnTo>
                  <a:lnTo>
                    <a:pt x="26413" y="56071"/>
                  </a:lnTo>
                  <a:lnTo>
                    <a:pt x="6979" y="93650"/>
                  </a:lnTo>
                  <a:lnTo>
                    <a:pt x="0" y="136906"/>
                  </a:lnTo>
                  <a:lnTo>
                    <a:pt x="0" y="684530"/>
                  </a:lnTo>
                  <a:lnTo>
                    <a:pt x="6979" y="727785"/>
                  </a:lnTo>
                  <a:lnTo>
                    <a:pt x="26413" y="765364"/>
                  </a:lnTo>
                  <a:lnTo>
                    <a:pt x="56049" y="795007"/>
                  </a:lnTo>
                  <a:lnTo>
                    <a:pt x="93631" y="814452"/>
                  </a:lnTo>
                  <a:lnTo>
                    <a:pt x="136905" y="821436"/>
                  </a:lnTo>
                  <a:lnTo>
                    <a:pt x="10369550" y="821436"/>
                  </a:lnTo>
                  <a:lnTo>
                    <a:pt x="10412805" y="814452"/>
                  </a:lnTo>
                  <a:lnTo>
                    <a:pt x="10450384" y="795007"/>
                  </a:lnTo>
                  <a:lnTo>
                    <a:pt x="10480027" y="765364"/>
                  </a:lnTo>
                  <a:lnTo>
                    <a:pt x="10499472" y="727785"/>
                  </a:lnTo>
                  <a:lnTo>
                    <a:pt x="10506456" y="684530"/>
                  </a:lnTo>
                  <a:lnTo>
                    <a:pt x="10506456" y="136906"/>
                  </a:lnTo>
                  <a:lnTo>
                    <a:pt x="10499472" y="93650"/>
                  </a:lnTo>
                  <a:lnTo>
                    <a:pt x="10480027" y="56071"/>
                  </a:lnTo>
                  <a:lnTo>
                    <a:pt x="10450384" y="26428"/>
                  </a:lnTo>
                  <a:lnTo>
                    <a:pt x="10412805" y="6983"/>
                  </a:lnTo>
                  <a:lnTo>
                    <a:pt x="1036955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68224" y="4529328"/>
              <a:ext cx="10506710" cy="821690"/>
            </a:xfrm>
            <a:custGeom>
              <a:avLst/>
              <a:gdLst/>
              <a:ahLst/>
              <a:cxnLst/>
              <a:rect l="l" t="t" r="r" b="b"/>
              <a:pathLst>
                <a:path w="10506710" h="821689">
                  <a:moveTo>
                    <a:pt x="0" y="136906"/>
                  </a:moveTo>
                  <a:lnTo>
                    <a:pt x="6979" y="93650"/>
                  </a:lnTo>
                  <a:lnTo>
                    <a:pt x="26413" y="56071"/>
                  </a:lnTo>
                  <a:lnTo>
                    <a:pt x="56049" y="26428"/>
                  </a:lnTo>
                  <a:lnTo>
                    <a:pt x="93631" y="6983"/>
                  </a:lnTo>
                  <a:lnTo>
                    <a:pt x="136905" y="0"/>
                  </a:lnTo>
                  <a:lnTo>
                    <a:pt x="10369550" y="0"/>
                  </a:lnTo>
                  <a:lnTo>
                    <a:pt x="10412805" y="6983"/>
                  </a:lnTo>
                  <a:lnTo>
                    <a:pt x="10450384" y="26428"/>
                  </a:lnTo>
                  <a:lnTo>
                    <a:pt x="10480027" y="56071"/>
                  </a:lnTo>
                  <a:lnTo>
                    <a:pt x="10499472" y="93650"/>
                  </a:lnTo>
                  <a:lnTo>
                    <a:pt x="10506456" y="136906"/>
                  </a:lnTo>
                  <a:lnTo>
                    <a:pt x="10506456" y="684530"/>
                  </a:lnTo>
                  <a:lnTo>
                    <a:pt x="10499472" y="727785"/>
                  </a:lnTo>
                  <a:lnTo>
                    <a:pt x="10480027" y="765364"/>
                  </a:lnTo>
                  <a:lnTo>
                    <a:pt x="10450384" y="795007"/>
                  </a:lnTo>
                  <a:lnTo>
                    <a:pt x="10412805" y="814452"/>
                  </a:lnTo>
                  <a:lnTo>
                    <a:pt x="10369550" y="821436"/>
                  </a:lnTo>
                  <a:lnTo>
                    <a:pt x="136905" y="821436"/>
                  </a:lnTo>
                  <a:lnTo>
                    <a:pt x="93631" y="814452"/>
                  </a:lnTo>
                  <a:lnTo>
                    <a:pt x="56049" y="795007"/>
                  </a:lnTo>
                  <a:lnTo>
                    <a:pt x="26413" y="765364"/>
                  </a:lnTo>
                  <a:lnTo>
                    <a:pt x="6979" y="727785"/>
                  </a:lnTo>
                  <a:lnTo>
                    <a:pt x="0" y="684530"/>
                  </a:lnTo>
                  <a:lnTo>
                    <a:pt x="0" y="136906"/>
                  </a:lnTo>
                  <a:close/>
                </a:path>
              </a:pathLst>
            </a:custGeom>
            <a:ln w="12700">
              <a:solidFill>
                <a:srgbClr val="ECEC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98956" y="4503546"/>
            <a:ext cx="9335135" cy="697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24350">
              <a:lnSpc>
                <a:spcPct val="100000"/>
              </a:lnSpc>
              <a:spcBef>
                <a:spcPts val="100"/>
              </a:spcBef>
            </a:pP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Эксперты:</a:t>
            </a:r>
            <a:endParaRPr sz="1100">
              <a:latin typeface="Trebuchet MS"/>
              <a:cs typeface="Trebuchet MS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185420" algn="l"/>
              </a:tabLst>
            </a:pP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статус</a:t>
            </a:r>
            <a:r>
              <a:rPr sz="110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эксперта</a:t>
            </a:r>
            <a:r>
              <a:rPr sz="1100" spc="-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организации-Оператора</a:t>
            </a:r>
            <a:r>
              <a:rPr sz="110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5" dirty="0">
                <a:solidFill>
                  <a:srgbClr val="FF0000"/>
                </a:solidFill>
                <a:latin typeface="Trebuchet MS"/>
                <a:cs typeface="Trebuchet MS"/>
              </a:rPr>
              <a:t>(порядок</a:t>
            </a:r>
            <a:r>
              <a:rPr sz="1100" spc="-8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FF0000"/>
                </a:solidFill>
                <a:latin typeface="Trebuchet MS"/>
                <a:cs typeface="Trebuchet MS"/>
              </a:rPr>
              <a:t>придания</a:t>
            </a:r>
            <a:r>
              <a:rPr sz="1100" spc="-7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spc="40" dirty="0">
                <a:solidFill>
                  <a:srgbClr val="FF0000"/>
                </a:solidFill>
                <a:latin typeface="Trebuchet MS"/>
                <a:cs typeface="Trebuchet MS"/>
              </a:rPr>
              <a:t>статуса</a:t>
            </a:r>
            <a:r>
              <a:rPr sz="1100" spc="-7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spc="225" dirty="0">
                <a:solidFill>
                  <a:srgbClr val="FF0000"/>
                </a:solidFill>
                <a:latin typeface="Trebuchet MS"/>
                <a:cs typeface="Trebuchet MS"/>
              </a:rPr>
              <a:t>–</a:t>
            </a:r>
            <a:r>
              <a:rPr sz="1100" spc="-5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FF0000"/>
                </a:solidFill>
                <a:latin typeface="Trebuchet MS"/>
                <a:cs typeface="Trebuchet MS"/>
              </a:rPr>
              <a:t>определяется</a:t>
            </a:r>
            <a:r>
              <a:rPr sz="1100" spc="-6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spc="35" dirty="0">
                <a:solidFill>
                  <a:srgbClr val="FF0000"/>
                </a:solidFill>
                <a:latin typeface="Trebuchet MS"/>
                <a:cs typeface="Trebuchet MS"/>
              </a:rPr>
              <a:t>Оператором)</a:t>
            </a:r>
            <a:r>
              <a:rPr sz="1100" spc="-5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i="1" spc="5" dirty="0">
                <a:solidFill>
                  <a:srgbClr val="FF0000"/>
                </a:solidFill>
                <a:latin typeface="Trebuchet MS"/>
                <a:cs typeface="Trebuchet MS"/>
              </a:rPr>
              <a:t>(готовятся</a:t>
            </a:r>
            <a:r>
              <a:rPr sz="1100" i="1" spc="-5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i="1" spc="-5" dirty="0">
                <a:solidFill>
                  <a:srgbClr val="FF0000"/>
                </a:solidFill>
                <a:latin typeface="Trebuchet MS"/>
                <a:cs typeface="Trebuchet MS"/>
              </a:rPr>
              <a:t>изменения</a:t>
            </a:r>
            <a:r>
              <a:rPr sz="1100" i="1" spc="-7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i="1" spc="30" dirty="0">
                <a:solidFill>
                  <a:srgbClr val="FF0000"/>
                </a:solidFill>
                <a:latin typeface="Trebuchet MS"/>
                <a:cs typeface="Trebuchet MS"/>
              </a:rPr>
              <a:t>в</a:t>
            </a:r>
            <a:r>
              <a:rPr sz="1100" i="1" spc="-6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i="1" spc="15" dirty="0">
                <a:solidFill>
                  <a:srgbClr val="FF0000"/>
                </a:solidFill>
                <a:latin typeface="Trebuchet MS"/>
                <a:cs typeface="Trebuchet MS"/>
              </a:rPr>
              <a:t>Приказ</a:t>
            </a:r>
            <a:r>
              <a:rPr sz="1100" i="1" spc="-6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i="1" dirty="0">
                <a:solidFill>
                  <a:srgbClr val="FF0000"/>
                </a:solidFill>
                <a:latin typeface="Trebuchet MS"/>
                <a:cs typeface="Trebuchet MS"/>
              </a:rPr>
              <a:t>800)</a:t>
            </a:r>
            <a:endParaRPr sz="1100">
              <a:latin typeface="Trebuchet MS"/>
              <a:cs typeface="Trebuchet MS"/>
            </a:endParaRPr>
          </a:p>
          <a:p>
            <a:pPr marL="655320" lvl="1" indent="-172720">
              <a:lnSpc>
                <a:spcPct val="100000"/>
              </a:lnSpc>
              <a:buFont typeface="Arial MT"/>
              <a:buChar char="•"/>
              <a:tabLst>
                <a:tab pos="655955" algn="l"/>
              </a:tabLst>
            </a:pP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обладают</a:t>
            </a:r>
            <a:r>
              <a:rPr sz="1100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профессиональными</a:t>
            </a:r>
            <a:r>
              <a:rPr sz="110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1F3863"/>
                </a:solidFill>
                <a:latin typeface="Trebuchet MS"/>
                <a:cs typeface="Trebuchet MS"/>
              </a:rPr>
              <a:t>знаниями,</a:t>
            </a:r>
            <a:r>
              <a:rPr sz="110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навыками</a:t>
            </a:r>
            <a:r>
              <a:rPr sz="1100" spc="-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100" spc="-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опытом</a:t>
            </a:r>
            <a:r>
              <a:rPr sz="110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100" spc="-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-5" dirty="0">
                <a:solidFill>
                  <a:srgbClr val="1F3863"/>
                </a:solidFill>
                <a:latin typeface="Trebuchet MS"/>
                <a:cs typeface="Trebuchet MS"/>
              </a:rPr>
              <a:t>сфере,</a:t>
            </a:r>
            <a:r>
              <a:rPr sz="1100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соответствующей</a:t>
            </a:r>
            <a:r>
              <a:rPr sz="110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0" dirty="0">
                <a:solidFill>
                  <a:srgbClr val="1F3863"/>
                </a:solidFill>
                <a:latin typeface="Trebuchet MS"/>
                <a:cs typeface="Trebuchet MS"/>
              </a:rPr>
              <a:t>профессии,</a:t>
            </a:r>
            <a:r>
              <a:rPr sz="110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специальности</a:t>
            </a:r>
            <a:r>
              <a:rPr sz="110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95" dirty="0">
                <a:solidFill>
                  <a:srgbClr val="1F3863"/>
                </a:solidFill>
                <a:latin typeface="Trebuchet MS"/>
                <a:cs typeface="Trebuchet MS"/>
              </a:rPr>
              <a:t>СПО</a:t>
            </a:r>
            <a:endParaRPr sz="1100">
              <a:latin typeface="Trebuchet MS"/>
              <a:cs typeface="Trebuchet MS"/>
            </a:endParaRPr>
          </a:p>
          <a:p>
            <a:pPr marL="3832225" lvl="2" indent="-172720">
              <a:lnSpc>
                <a:spcPct val="100000"/>
              </a:lnSpc>
              <a:buFont typeface="Arial MT"/>
              <a:buChar char="•"/>
              <a:tabLst>
                <a:tab pos="3832860" algn="l"/>
              </a:tabLst>
            </a:pPr>
            <a:r>
              <a:rPr sz="1100" spc="70" dirty="0">
                <a:solidFill>
                  <a:srgbClr val="FF0000"/>
                </a:solidFill>
                <a:latin typeface="Trebuchet MS"/>
                <a:cs typeface="Trebuchet MS"/>
              </a:rPr>
              <a:t>Не</a:t>
            </a:r>
            <a:r>
              <a:rPr sz="1100" spc="-5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spc="55" dirty="0">
                <a:solidFill>
                  <a:srgbClr val="FF0000"/>
                </a:solidFill>
                <a:latin typeface="Trebuchet MS"/>
                <a:cs typeface="Trebuchet MS"/>
              </a:rPr>
              <a:t>рабо</a:t>
            </a:r>
            <a:r>
              <a:rPr sz="1100" spc="35" dirty="0">
                <a:solidFill>
                  <a:srgbClr val="FF0000"/>
                </a:solidFill>
                <a:latin typeface="Trebuchet MS"/>
                <a:cs typeface="Trebuchet MS"/>
              </a:rPr>
              <a:t>тает</a:t>
            </a:r>
            <a:r>
              <a:rPr sz="1100" spc="-8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FF0000"/>
                </a:solidFill>
                <a:latin typeface="Trebuchet MS"/>
                <a:cs typeface="Trebuchet MS"/>
              </a:rPr>
              <a:t>в</a:t>
            </a:r>
            <a:r>
              <a:rPr sz="1100" spc="-6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spc="65" dirty="0">
                <a:solidFill>
                  <a:srgbClr val="FF0000"/>
                </a:solidFill>
                <a:latin typeface="Trebuchet MS"/>
                <a:cs typeface="Trebuchet MS"/>
              </a:rPr>
              <a:t>ор</a:t>
            </a:r>
            <a:r>
              <a:rPr sz="1100" dirty="0">
                <a:solidFill>
                  <a:srgbClr val="FF0000"/>
                </a:solidFill>
                <a:latin typeface="Trebuchet MS"/>
                <a:cs typeface="Trebuchet MS"/>
              </a:rPr>
              <a:t>г</a:t>
            </a:r>
            <a:r>
              <a:rPr sz="1100" spc="-5" dirty="0">
                <a:solidFill>
                  <a:srgbClr val="FF0000"/>
                </a:solidFill>
                <a:latin typeface="Trebuchet MS"/>
                <a:cs typeface="Trebuchet MS"/>
              </a:rPr>
              <a:t>а</a:t>
            </a:r>
            <a:r>
              <a:rPr sz="1100" spc="25" dirty="0">
                <a:solidFill>
                  <a:srgbClr val="FF0000"/>
                </a:solidFill>
                <a:latin typeface="Trebuchet MS"/>
                <a:cs typeface="Trebuchet MS"/>
              </a:rPr>
              <a:t>ни</a:t>
            </a:r>
            <a:r>
              <a:rPr sz="1100" dirty="0">
                <a:solidFill>
                  <a:srgbClr val="FF0000"/>
                </a:solidFill>
                <a:latin typeface="Trebuchet MS"/>
                <a:cs typeface="Trebuchet MS"/>
              </a:rPr>
              <a:t>з</a:t>
            </a:r>
            <a:r>
              <a:rPr sz="1100" spc="30" dirty="0">
                <a:solidFill>
                  <a:srgbClr val="FF0000"/>
                </a:solidFill>
                <a:latin typeface="Trebuchet MS"/>
                <a:cs typeface="Trebuchet MS"/>
              </a:rPr>
              <a:t>ац</a:t>
            </a:r>
            <a:r>
              <a:rPr sz="1100" spc="15" dirty="0">
                <a:solidFill>
                  <a:srgbClr val="FF0000"/>
                </a:solidFill>
                <a:latin typeface="Trebuchet MS"/>
                <a:cs typeface="Trebuchet MS"/>
              </a:rPr>
              <a:t>и</a:t>
            </a:r>
            <a:r>
              <a:rPr sz="1100" spc="25" dirty="0">
                <a:solidFill>
                  <a:srgbClr val="FF0000"/>
                </a:solidFill>
                <a:latin typeface="Trebuchet MS"/>
                <a:cs typeface="Trebuchet MS"/>
              </a:rPr>
              <a:t>и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10895" y="5498591"/>
            <a:ext cx="10619740" cy="662940"/>
          </a:xfrm>
          <a:custGeom>
            <a:avLst/>
            <a:gdLst/>
            <a:ahLst/>
            <a:cxnLst/>
            <a:rect l="l" t="t" r="r" b="b"/>
            <a:pathLst>
              <a:path w="10619740" h="662939">
                <a:moveTo>
                  <a:pt x="10508742" y="0"/>
                </a:moveTo>
                <a:lnTo>
                  <a:pt x="110489" y="0"/>
                </a:lnTo>
                <a:lnTo>
                  <a:pt x="67481" y="8691"/>
                </a:lnTo>
                <a:lnTo>
                  <a:pt x="32361" y="32385"/>
                </a:lnTo>
                <a:lnTo>
                  <a:pt x="8682" y="67508"/>
                </a:lnTo>
                <a:lnTo>
                  <a:pt x="0" y="110490"/>
                </a:lnTo>
                <a:lnTo>
                  <a:pt x="0" y="552450"/>
                </a:lnTo>
                <a:lnTo>
                  <a:pt x="8682" y="595458"/>
                </a:lnTo>
                <a:lnTo>
                  <a:pt x="32361" y="630578"/>
                </a:lnTo>
                <a:lnTo>
                  <a:pt x="67481" y="654257"/>
                </a:lnTo>
                <a:lnTo>
                  <a:pt x="110489" y="662940"/>
                </a:lnTo>
                <a:lnTo>
                  <a:pt x="10508742" y="662940"/>
                </a:lnTo>
                <a:lnTo>
                  <a:pt x="10551723" y="654257"/>
                </a:lnTo>
                <a:lnTo>
                  <a:pt x="10586846" y="630578"/>
                </a:lnTo>
                <a:lnTo>
                  <a:pt x="10610540" y="595458"/>
                </a:lnTo>
                <a:lnTo>
                  <a:pt x="10619232" y="552450"/>
                </a:lnTo>
                <a:lnTo>
                  <a:pt x="10619232" y="110490"/>
                </a:lnTo>
                <a:lnTo>
                  <a:pt x="10610540" y="67508"/>
                </a:lnTo>
                <a:lnTo>
                  <a:pt x="10586847" y="32385"/>
                </a:lnTo>
                <a:lnTo>
                  <a:pt x="10551723" y="8691"/>
                </a:lnTo>
                <a:lnTo>
                  <a:pt x="10508742" y="0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65677" y="5477662"/>
            <a:ext cx="105098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2504" indent="-17335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33140" algn="l"/>
              </a:tabLst>
            </a:pPr>
            <a:r>
              <a:rPr sz="1100" spc="55" dirty="0">
                <a:solidFill>
                  <a:srgbClr val="1F3863"/>
                </a:solidFill>
                <a:latin typeface="Trebuchet MS"/>
                <a:cs typeface="Trebuchet MS"/>
              </a:rPr>
              <a:t>рас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по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л</a:t>
            </a:r>
            <a:r>
              <a:rPr sz="1100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100" spc="-5" dirty="0">
                <a:solidFill>
                  <a:srgbClr val="1F3863"/>
                </a:solidFill>
                <a:latin typeface="Trebuchet MS"/>
                <a:cs typeface="Trebuchet MS"/>
              </a:rPr>
              <a:t>г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аетс</a:t>
            </a:r>
            <a:r>
              <a:rPr sz="1100" spc="-5" dirty="0">
                <a:solidFill>
                  <a:srgbClr val="1F3863"/>
                </a:solidFill>
                <a:latin typeface="Trebuchet MS"/>
                <a:cs typeface="Trebuchet MS"/>
              </a:rPr>
              <a:t>я</a:t>
            </a:r>
            <a:r>
              <a:rPr sz="110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100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ба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з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е</a:t>
            </a:r>
            <a:r>
              <a:rPr sz="110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65" dirty="0">
                <a:solidFill>
                  <a:srgbClr val="1F3863"/>
                </a:solidFill>
                <a:latin typeface="Trebuchet MS"/>
                <a:cs typeface="Trebuchet MS"/>
              </a:rPr>
              <a:t>об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разов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тель</a:t>
            </a:r>
            <a:r>
              <a:rPr sz="1100" spc="10" dirty="0">
                <a:solidFill>
                  <a:srgbClr val="1F3863"/>
                </a:solidFill>
                <a:latin typeface="Trebuchet MS"/>
                <a:cs typeface="Trebuchet MS"/>
              </a:rPr>
              <a:t>н</a:t>
            </a:r>
            <a:r>
              <a:rPr sz="1100" spc="5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й</a:t>
            </a:r>
            <a:r>
              <a:rPr sz="110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65" dirty="0">
                <a:solidFill>
                  <a:srgbClr val="1F3863"/>
                </a:solidFill>
                <a:latin typeface="Trebuchet MS"/>
                <a:cs typeface="Trebuchet MS"/>
              </a:rPr>
              <a:t>ор</a:t>
            </a:r>
            <a:r>
              <a:rPr sz="1100" dirty="0">
                <a:solidFill>
                  <a:srgbClr val="1F3863"/>
                </a:solidFill>
                <a:latin typeface="Trebuchet MS"/>
                <a:cs typeface="Trebuchet MS"/>
              </a:rPr>
              <a:t>г</a:t>
            </a:r>
            <a:r>
              <a:rPr sz="1100" spc="-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ни</a:t>
            </a:r>
            <a:r>
              <a:rPr sz="1100" spc="-15" dirty="0">
                <a:solidFill>
                  <a:srgbClr val="1F3863"/>
                </a:solidFill>
                <a:latin typeface="Trebuchet MS"/>
                <a:cs typeface="Trebuchet MS"/>
              </a:rPr>
              <a:t>з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ац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ии</a:t>
            </a:r>
            <a:endParaRPr sz="1100">
              <a:latin typeface="Trebuchet MS"/>
              <a:cs typeface="Trebuchet MS"/>
            </a:endParaRPr>
          </a:p>
          <a:p>
            <a:pPr marL="3096260">
              <a:lnSpc>
                <a:spcPct val="100000"/>
              </a:lnSpc>
              <a:spcBef>
                <a:spcPts val="5"/>
              </a:spcBef>
            </a:pPr>
            <a:r>
              <a:rPr sz="1100" spc="-40" dirty="0">
                <a:solidFill>
                  <a:srgbClr val="1F3863"/>
                </a:solidFill>
                <a:latin typeface="Trebuchet MS"/>
                <a:cs typeface="Trebuchet MS"/>
              </a:rPr>
              <a:t>(</a:t>
            </a:r>
            <a:r>
              <a:rPr sz="1100" i="1" spc="-40" dirty="0">
                <a:solidFill>
                  <a:srgbClr val="1F3863"/>
                </a:solidFill>
                <a:latin typeface="Trebuchet MS"/>
                <a:cs typeface="Trebuchet MS"/>
              </a:rPr>
              <a:t>или</a:t>
            </a:r>
            <a:r>
              <a:rPr sz="1100" i="1" spc="-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i="1" spc="10" dirty="0">
                <a:solidFill>
                  <a:srgbClr val="1F3863"/>
                </a:solidFill>
                <a:latin typeface="Trebuchet MS"/>
                <a:cs typeface="Trebuchet MS"/>
              </a:rPr>
              <a:t>другой</a:t>
            </a:r>
            <a:r>
              <a:rPr sz="1100" i="1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i="1" spc="-15" dirty="0">
                <a:solidFill>
                  <a:srgbClr val="1F3863"/>
                </a:solidFill>
                <a:latin typeface="Trebuchet MS"/>
                <a:cs typeface="Trebuchet MS"/>
              </a:rPr>
              <a:t>организации,</a:t>
            </a:r>
            <a:r>
              <a:rPr sz="1100" i="1" spc="-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i="1" spc="10" dirty="0">
                <a:solidFill>
                  <a:srgbClr val="1F3863"/>
                </a:solidFill>
                <a:latin typeface="Trebuchet MS"/>
                <a:cs typeface="Trebuchet MS"/>
              </a:rPr>
              <a:t>обладающей</a:t>
            </a:r>
            <a:r>
              <a:rPr sz="1100" i="1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i="1" spc="-20" dirty="0">
                <a:solidFill>
                  <a:srgbClr val="1F3863"/>
                </a:solidFill>
                <a:latin typeface="Trebuchet MS"/>
                <a:cs typeface="Trebuchet MS"/>
              </a:rPr>
              <a:t>необходимыми</a:t>
            </a:r>
            <a:r>
              <a:rPr sz="1100" i="1" spc="-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i="1" spc="10" dirty="0">
                <a:solidFill>
                  <a:srgbClr val="1F3863"/>
                </a:solidFill>
                <a:latin typeface="Trebuchet MS"/>
                <a:cs typeface="Trebuchet MS"/>
              </a:rPr>
              <a:t>ресурсами</a:t>
            </a:r>
            <a:r>
              <a:rPr sz="1100" i="1" spc="-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-110" dirty="0">
                <a:solidFill>
                  <a:srgbClr val="1F3863"/>
                </a:solidFill>
                <a:latin typeface="Trebuchet MS"/>
                <a:cs typeface="Trebuchet MS"/>
              </a:rPr>
              <a:t>)</a:t>
            </a:r>
            <a:endParaRPr sz="1100">
              <a:latin typeface="Trebuchet MS"/>
              <a:cs typeface="Trebuchet MS"/>
            </a:endParaRPr>
          </a:p>
          <a:p>
            <a:pPr marL="2653030" indent="-173355">
              <a:lnSpc>
                <a:spcPct val="100000"/>
              </a:lnSpc>
              <a:buFont typeface="Arial MT"/>
              <a:buChar char="•"/>
              <a:tabLst>
                <a:tab pos="2653665" algn="l"/>
              </a:tabLst>
            </a:pP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оборудован</a:t>
            </a:r>
            <a:r>
              <a:rPr sz="11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10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оснащен</a:t>
            </a:r>
            <a:r>
              <a:rPr sz="1100" spc="1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100" spc="-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соответствии</a:t>
            </a:r>
            <a:r>
              <a:rPr sz="11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55" dirty="0">
                <a:solidFill>
                  <a:srgbClr val="1F3863"/>
                </a:solidFill>
                <a:latin typeface="Trebuchet MS"/>
                <a:cs typeface="Trebuchet MS"/>
              </a:rPr>
              <a:t>с</a:t>
            </a:r>
            <a:r>
              <a:rPr sz="110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комплектом</a:t>
            </a:r>
            <a:r>
              <a:rPr sz="110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оценочной</a:t>
            </a:r>
            <a:r>
              <a:rPr sz="11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документации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2468245" algn="l"/>
                <a:tab pos="10496550" algn="l"/>
              </a:tabLst>
            </a:pPr>
            <a:r>
              <a:rPr sz="1100" u="sng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100" u="sng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Arial MT"/>
                <a:cs typeface="Arial MT"/>
              </a:rPr>
              <a:t>•  </a:t>
            </a:r>
            <a:r>
              <a:rPr sz="1100" u="sng" spc="6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Arial MT"/>
                <a:cs typeface="Arial MT"/>
              </a:rPr>
              <a:t> </a:t>
            </a:r>
            <a:r>
              <a:rPr sz="1100" u="sng" spc="1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!Аккредитация</a:t>
            </a:r>
            <a:r>
              <a:rPr sz="1100" u="sng" spc="-8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10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ЦПЭ</a:t>
            </a:r>
            <a:r>
              <a:rPr sz="1100" u="sng" spc="-50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3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не</a:t>
            </a:r>
            <a:r>
              <a:rPr sz="1100" u="sng" spc="-6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20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требуется,</a:t>
            </a:r>
            <a:r>
              <a:rPr sz="1100" u="sng" spc="-7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4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но</a:t>
            </a:r>
            <a:r>
              <a:rPr sz="1100" u="sng" spc="204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10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ЦПЭ</a:t>
            </a:r>
            <a:r>
              <a:rPr sz="1100" u="sng" spc="-4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40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может</a:t>
            </a:r>
            <a:r>
              <a:rPr sz="1100" u="sng" spc="-7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1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быть</a:t>
            </a:r>
            <a:r>
              <a:rPr sz="1100" u="sng" spc="-40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3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обследован</a:t>
            </a:r>
            <a:r>
              <a:rPr sz="1100" u="sng" spc="-85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50" dirty="0">
                <a:solidFill>
                  <a:srgbClr val="FF0000"/>
                </a:solidFill>
                <a:uFill>
                  <a:solidFill>
                    <a:srgbClr val="ECECEC"/>
                  </a:solidFill>
                </a:uFill>
                <a:latin typeface="Trebuchet MS"/>
                <a:cs typeface="Trebuchet MS"/>
              </a:rPr>
              <a:t>Оператором	</a:t>
            </a:r>
            <a:endParaRPr sz="1100">
              <a:latin typeface="Trebuchet MS"/>
              <a:cs typeface="Trebuchet MS"/>
            </a:endParaRPr>
          </a:p>
        </p:txBody>
      </p:sp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9556" y="2310257"/>
            <a:ext cx="161861" cy="160337"/>
          </a:xfrm>
          <a:prstGeom prst="rect">
            <a:avLst/>
          </a:prstGeom>
        </p:spPr>
      </p:pic>
      <p:grpSp>
        <p:nvGrpSpPr>
          <p:cNvPr id="29" name="object 29"/>
          <p:cNvGrpSpPr/>
          <p:nvPr/>
        </p:nvGrpSpPr>
        <p:grpSpPr>
          <a:xfrm>
            <a:off x="6562217" y="2078608"/>
            <a:ext cx="175895" cy="355600"/>
            <a:chOff x="6562217" y="2078608"/>
            <a:chExt cx="175895" cy="355600"/>
          </a:xfrm>
        </p:grpSpPr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75933" y="2273680"/>
              <a:ext cx="161861" cy="160337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62217" y="2078608"/>
              <a:ext cx="161861" cy="161861"/>
            </a:xfrm>
            <a:prstGeom prst="rect">
              <a:avLst/>
            </a:prstGeom>
          </p:spPr>
        </p:pic>
      </p:grpSp>
      <p:pic>
        <p:nvPicPr>
          <p:cNvPr id="32" name="object 3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920" y="661416"/>
            <a:ext cx="590607" cy="707136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552821" y="640414"/>
            <a:ext cx="674876" cy="706466"/>
          </a:xfrm>
          <a:prstGeom prst="rect">
            <a:avLst/>
          </a:prstGeom>
        </p:spPr>
      </p:pic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74954" y="28448"/>
            <a:ext cx="6044565" cy="3568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50" b="0" spc="15" dirty="0">
                <a:solidFill>
                  <a:srgbClr val="1F3863"/>
                </a:solidFill>
                <a:latin typeface="Times New Roman"/>
                <a:cs typeface="Times New Roman"/>
              </a:rPr>
              <a:t>УРОВНИ</a:t>
            </a:r>
            <a:r>
              <a:rPr sz="2150" b="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150" b="0" spc="-5" dirty="0">
                <a:solidFill>
                  <a:srgbClr val="1F3863"/>
                </a:solidFill>
                <a:latin typeface="Times New Roman"/>
                <a:cs typeface="Times New Roman"/>
              </a:rPr>
              <a:t>ДЕМОНСТРАЦИОННОГО</a:t>
            </a:r>
            <a:r>
              <a:rPr sz="2150" b="0" spc="10" dirty="0">
                <a:solidFill>
                  <a:srgbClr val="1F3863"/>
                </a:solidFill>
                <a:latin typeface="Times New Roman"/>
                <a:cs typeface="Times New Roman"/>
              </a:rPr>
              <a:t> ЭКЗАМЕНА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204597"/>
            <a:ext cx="497205" cy="57150"/>
          </a:xfrm>
          <a:custGeom>
            <a:avLst/>
            <a:gdLst/>
            <a:ahLst/>
            <a:cxnLst/>
            <a:rect l="l" t="t" r="r" b="b"/>
            <a:pathLst>
              <a:path w="497205" h="57150">
                <a:moveTo>
                  <a:pt x="496760" y="0"/>
                </a:moveTo>
                <a:lnTo>
                  <a:pt x="0" y="0"/>
                </a:lnTo>
                <a:lnTo>
                  <a:pt x="0" y="57150"/>
                </a:lnTo>
                <a:lnTo>
                  <a:pt x="496760" y="57150"/>
                </a:lnTo>
                <a:lnTo>
                  <a:pt x="496760" y="0"/>
                </a:lnTo>
                <a:close/>
              </a:path>
            </a:pathLst>
          </a:custGeom>
          <a:solidFill>
            <a:srgbClr val="20397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6" name="object 36"/>
          <p:cNvGrpSpPr/>
          <p:nvPr/>
        </p:nvGrpSpPr>
        <p:grpSpPr>
          <a:xfrm>
            <a:off x="264922" y="3678682"/>
            <a:ext cx="4903470" cy="473075"/>
            <a:chOff x="264922" y="3678682"/>
            <a:chExt cx="4903470" cy="473075"/>
          </a:xfrm>
        </p:grpSpPr>
        <p:sp>
          <p:nvSpPr>
            <p:cNvPr id="37" name="object 37"/>
            <p:cNvSpPr/>
            <p:nvPr/>
          </p:nvSpPr>
          <p:spPr>
            <a:xfrm>
              <a:off x="271272" y="3685032"/>
              <a:ext cx="4890770" cy="460375"/>
            </a:xfrm>
            <a:custGeom>
              <a:avLst/>
              <a:gdLst/>
              <a:ahLst/>
              <a:cxnLst/>
              <a:rect l="l" t="t" r="r" b="b"/>
              <a:pathLst>
                <a:path w="4890770" h="460375">
                  <a:moveTo>
                    <a:pt x="4813808" y="0"/>
                  </a:moveTo>
                  <a:lnTo>
                    <a:pt x="76707" y="0"/>
                  </a:lnTo>
                  <a:lnTo>
                    <a:pt x="46848" y="6020"/>
                  </a:lnTo>
                  <a:lnTo>
                    <a:pt x="22466" y="22447"/>
                  </a:lnTo>
                  <a:lnTo>
                    <a:pt x="6027" y="46827"/>
                  </a:lnTo>
                  <a:lnTo>
                    <a:pt x="0" y="76708"/>
                  </a:lnTo>
                  <a:lnTo>
                    <a:pt x="0" y="383540"/>
                  </a:lnTo>
                  <a:lnTo>
                    <a:pt x="6027" y="413420"/>
                  </a:lnTo>
                  <a:lnTo>
                    <a:pt x="22466" y="437800"/>
                  </a:lnTo>
                  <a:lnTo>
                    <a:pt x="46848" y="454227"/>
                  </a:lnTo>
                  <a:lnTo>
                    <a:pt x="76707" y="460248"/>
                  </a:lnTo>
                  <a:lnTo>
                    <a:pt x="4813808" y="460248"/>
                  </a:lnTo>
                  <a:lnTo>
                    <a:pt x="4843688" y="454227"/>
                  </a:lnTo>
                  <a:lnTo>
                    <a:pt x="4868068" y="437800"/>
                  </a:lnTo>
                  <a:lnTo>
                    <a:pt x="4884495" y="413420"/>
                  </a:lnTo>
                  <a:lnTo>
                    <a:pt x="4890516" y="383540"/>
                  </a:lnTo>
                  <a:lnTo>
                    <a:pt x="4890516" y="76708"/>
                  </a:lnTo>
                  <a:lnTo>
                    <a:pt x="4884495" y="46827"/>
                  </a:lnTo>
                  <a:lnTo>
                    <a:pt x="4868068" y="22447"/>
                  </a:lnTo>
                  <a:lnTo>
                    <a:pt x="4843688" y="6020"/>
                  </a:lnTo>
                  <a:lnTo>
                    <a:pt x="4813808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71272" y="3685032"/>
              <a:ext cx="4890770" cy="460375"/>
            </a:xfrm>
            <a:custGeom>
              <a:avLst/>
              <a:gdLst/>
              <a:ahLst/>
              <a:cxnLst/>
              <a:rect l="l" t="t" r="r" b="b"/>
              <a:pathLst>
                <a:path w="4890770" h="460375">
                  <a:moveTo>
                    <a:pt x="0" y="76708"/>
                  </a:moveTo>
                  <a:lnTo>
                    <a:pt x="6027" y="46827"/>
                  </a:lnTo>
                  <a:lnTo>
                    <a:pt x="22466" y="22447"/>
                  </a:lnTo>
                  <a:lnTo>
                    <a:pt x="46848" y="6020"/>
                  </a:lnTo>
                  <a:lnTo>
                    <a:pt x="76707" y="0"/>
                  </a:lnTo>
                  <a:lnTo>
                    <a:pt x="4813808" y="0"/>
                  </a:lnTo>
                  <a:lnTo>
                    <a:pt x="4843688" y="6020"/>
                  </a:lnTo>
                  <a:lnTo>
                    <a:pt x="4868068" y="22447"/>
                  </a:lnTo>
                  <a:lnTo>
                    <a:pt x="4884495" y="46827"/>
                  </a:lnTo>
                  <a:lnTo>
                    <a:pt x="4890516" y="76708"/>
                  </a:lnTo>
                  <a:lnTo>
                    <a:pt x="4890516" y="383540"/>
                  </a:lnTo>
                  <a:lnTo>
                    <a:pt x="4884495" y="413420"/>
                  </a:lnTo>
                  <a:lnTo>
                    <a:pt x="4868068" y="437800"/>
                  </a:lnTo>
                  <a:lnTo>
                    <a:pt x="4843688" y="454227"/>
                  </a:lnTo>
                  <a:lnTo>
                    <a:pt x="4813808" y="460248"/>
                  </a:lnTo>
                  <a:lnTo>
                    <a:pt x="76707" y="460248"/>
                  </a:lnTo>
                  <a:lnTo>
                    <a:pt x="46848" y="454227"/>
                  </a:lnTo>
                  <a:lnTo>
                    <a:pt x="22466" y="437800"/>
                  </a:lnTo>
                  <a:lnTo>
                    <a:pt x="6027" y="413420"/>
                  </a:lnTo>
                  <a:lnTo>
                    <a:pt x="0" y="383540"/>
                  </a:lnTo>
                  <a:lnTo>
                    <a:pt x="0" y="76708"/>
                  </a:lnTo>
                  <a:close/>
                </a:path>
              </a:pathLst>
            </a:custGeom>
            <a:ln w="12700">
              <a:solidFill>
                <a:srgbClr val="ECEC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304669" y="3813428"/>
            <a:ext cx="82232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Обязателен</a:t>
            </a:r>
            <a:endParaRPr sz="1100">
              <a:latin typeface="Trebuchet MS"/>
              <a:cs typeface="Trebuchet MS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5451094" y="3674109"/>
            <a:ext cx="5351780" cy="473075"/>
            <a:chOff x="5451094" y="3674109"/>
            <a:chExt cx="5351780" cy="473075"/>
          </a:xfrm>
        </p:grpSpPr>
        <p:sp>
          <p:nvSpPr>
            <p:cNvPr id="41" name="object 41"/>
            <p:cNvSpPr/>
            <p:nvPr/>
          </p:nvSpPr>
          <p:spPr>
            <a:xfrm>
              <a:off x="5457444" y="3680459"/>
              <a:ext cx="5339080" cy="460375"/>
            </a:xfrm>
            <a:custGeom>
              <a:avLst/>
              <a:gdLst/>
              <a:ahLst/>
              <a:cxnLst/>
              <a:rect l="l" t="t" r="r" b="b"/>
              <a:pathLst>
                <a:path w="5339080" h="460375">
                  <a:moveTo>
                    <a:pt x="5261863" y="0"/>
                  </a:moveTo>
                  <a:lnTo>
                    <a:pt x="76707" y="0"/>
                  </a:lnTo>
                  <a:lnTo>
                    <a:pt x="46827" y="6020"/>
                  </a:lnTo>
                  <a:lnTo>
                    <a:pt x="22447" y="22447"/>
                  </a:lnTo>
                  <a:lnTo>
                    <a:pt x="6020" y="46827"/>
                  </a:lnTo>
                  <a:lnTo>
                    <a:pt x="0" y="76707"/>
                  </a:lnTo>
                  <a:lnTo>
                    <a:pt x="0" y="383539"/>
                  </a:lnTo>
                  <a:lnTo>
                    <a:pt x="6020" y="413420"/>
                  </a:lnTo>
                  <a:lnTo>
                    <a:pt x="22447" y="437800"/>
                  </a:lnTo>
                  <a:lnTo>
                    <a:pt x="46827" y="454227"/>
                  </a:lnTo>
                  <a:lnTo>
                    <a:pt x="76707" y="460247"/>
                  </a:lnTo>
                  <a:lnTo>
                    <a:pt x="5261863" y="460247"/>
                  </a:lnTo>
                  <a:lnTo>
                    <a:pt x="5291744" y="454227"/>
                  </a:lnTo>
                  <a:lnTo>
                    <a:pt x="5316124" y="437800"/>
                  </a:lnTo>
                  <a:lnTo>
                    <a:pt x="5332551" y="413420"/>
                  </a:lnTo>
                  <a:lnTo>
                    <a:pt x="5338572" y="383539"/>
                  </a:lnTo>
                  <a:lnTo>
                    <a:pt x="5338572" y="76707"/>
                  </a:lnTo>
                  <a:lnTo>
                    <a:pt x="5332551" y="46827"/>
                  </a:lnTo>
                  <a:lnTo>
                    <a:pt x="5316124" y="22447"/>
                  </a:lnTo>
                  <a:lnTo>
                    <a:pt x="5291744" y="6020"/>
                  </a:lnTo>
                  <a:lnTo>
                    <a:pt x="526186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457444" y="3680459"/>
              <a:ext cx="5339080" cy="460375"/>
            </a:xfrm>
            <a:custGeom>
              <a:avLst/>
              <a:gdLst/>
              <a:ahLst/>
              <a:cxnLst/>
              <a:rect l="l" t="t" r="r" b="b"/>
              <a:pathLst>
                <a:path w="5339080" h="460375">
                  <a:moveTo>
                    <a:pt x="0" y="76707"/>
                  </a:moveTo>
                  <a:lnTo>
                    <a:pt x="6020" y="46827"/>
                  </a:lnTo>
                  <a:lnTo>
                    <a:pt x="22447" y="22447"/>
                  </a:lnTo>
                  <a:lnTo>
                    <a:pt x="46827" y="6020"/>
                  </a:lnTo>
                  <a:lnTo>
                    <a:pt x="76707" y="0"/>
                  </a:lnTo>
                  <a:lnTo>
                    <a:pt x="5261863" y="0"/>
                  </a:lnTo>
                  <a:lnTo>
                    <a:pt x="5291744" y="6020"/>
                  </a:lnTo>
                  <a:lnTo>
                    <a:pt x="5316124" y="22447"/>
                  </a:lnTo>
                  <a:lnTo>
                    <a:pt x="5332551" y="46827"/>
                  </a:lnTo>
                  <a:lnTo>
                    <a:pt x="5338572" y="76707"/>
                  </a:lnTo>
                  <a:lnTo>
                    <a:pt x="5338572" y="383539"/>
                  </a:lnTo>
                  <a:lnTo>
                    <a:pt x="5332551" y="413420"/>
                  </a:lnTo>
                  <a:lnTo>
                    <a:pt x="5316124" y="437800"/>
                  </a:lnTo>
                  <a:lnTo>
                    <a:pt x="5291744" y="454227"/>
                  </a:lnTo>
                  <a:lnTo>
                    <a:pt x="5261863" y="460247"/>
                  </a:lnTo>
                  <a:lnTo>
                    <a:pt x="76707" y="460247"/>
                  </a:lnTo>
                  <a:lnTo>
                    <a:pt x="46827" y="454227"/>
                  </a:lnTo>
                  <a:lnTo>
                    <a:pt x="22447" y="437800"/>
                  </a:lnTo>
                  <a:lnTo>
                    <a:pt x="6020" y="413420"/>
                  </a:lnTo>
                  <a:lnTo>
                    <a:pt x="0" y="383539"/>
                  </a:lnTo>
                  <a:lnTo>
                    <a:pt x="0" y="76707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5802884" y="3725417"/>
            <a:ext cx="464629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86585" marR="5080" indent="-1874520">
              <a:lnSpc>
                <a:spcPct val="100000"/>
              </a:lnSpc>
              <a:spcBef>
                <a:spcPts val="100"/>
              </a:spcBef>
            </a:pPr>
            <a:r>
              <a:rPr sz="1100" spc="75" dirty="0">
                <a:solidFill>
                  <a:srgbClr val="1F3863"/>
                </a:solidFill>
                <a:latin typeface="Trebuchet MS"/>
                <a:cs typeface="Trebuchet MS"/>
              </a:rPr>
              <a:t>По</a:t>
            </a:r>
            <a:r>
              <a:rPr sz="11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решению</a:t>
            </a:r>
            <a:r>
              <a:rPr sz="110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образовательной</a:t>
            </a:r>
            <a:r>
              <a:rPr sz="110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организации</a:t>
            </a:r>
            <a:r>
              <a:rPr sz="11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на</a:t>
            </a:r>
            <a:r>
              <a:rPr sz="11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основании</a:t>
            </a:r>
            <a:r>
              <a:rPr sz="110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заявлений </a:t>
            </a:r>
            <a:r>
              <a:rPr sz="1100" spc="-31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выпускников</a:t>
            </a:r>
            <a:endParaRPr sz="1100">
              <a:latin typeface="Trebuchet MS"/>
              <a:cs typeface="Trebuchet MS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260350" y="2902966"/>
            <a:ext cx="4865370" cy="532765"/>
            <a:chOff x="260350" y="2902966"/>
            <a:chExt cx="4865370" cy="532765"/>
          </a:xfrm>
        </p:grpSpPr>
        <p:sp>
          <p:nvSpPr>
            <p:cNvPr id="45" name="object 45"/>
            <p:cNvSpPr/>
            <p:nvPr/>
          </p:nvSpPr>
          <p:spPr>
            <a:xfrm>
              <a:off x="266700" y="2909316"/>
              <a:ext cx="4852670" cy="520065"/>
            </a:xfrm>
            <a:custGeom>
              <a:avLst/>
              <a:gdLst/>
              <a:ahLst/>
              <a:cxnLst/>
              <a:rect l="l" t="t" r="r" b="b"/>
              <a:pathLst>
                <a:path w="4852670" h="520064">
                  <a:moveTo>
                    <a:pt x="4765802" y="0"/>
                  </a:moveTo>
                  <a:lnTo>
                    <a:pt x="86614" y="0"/>
                  </a:lnTo>
                  <a:lnTo>
                    <a:pt x="52897" y="6800"/>
                  </a:lnTo>
                  <a:lnTo>
                    <a:pt x="25366" y="25352"/>
                  </a:lnTo>
                  <a:lnTo>
                    <a:pt x="6805" y="52881"/>
                  </a:lnTo>
                  <a:lnTo>
                    <a:pt x="0" y="86613"/>
                  </a:lnTo>
                  <a:lnTo>
                    <a:pt x="0" y="433070"/>
                  </a:lnTo>
                  <a:lnTo>
                    <a:pt x="6805" y="466802"/>
                  </a:lnTo>
                  <a:lnTo>
                    <a:pt x="25366" y="494331"/>
                  </a:lnTo>
                  <a:lnTo>
                    <a:pt x="52897" y="512883"/>
                  </a:lnTo>
                  <a:lnTo>
                    <a:pt x="86614" y="519684"/>
                  </a:lnTo>
                  <a:lnTo>
                    <a:pt x="4765802" y="519684"/>
                  </a:lnTo>
                  <a:lnTo>
                    <a:pt x="4799534" y="512883"/>
                  </a:lnTo>
                  <a:lnTo>
                    <a:pt x="4827063" y="494331"/>
                  </a:lnTo>
                  <a:lnTo>
                    <a:pt x="4845615" y="466802"/>
                  </a:lnTo>
                  <a:lnTo>
                    <a:pt x="4852416" y="433070"/>
                  </a:lnTo>
                  <a:lnTo>
                    <a:pt x="4852416" y="86613"/>
                  </a:lnTo>
                  <a:lnTo>
                    <a:pt x="4845615" y="52881"/>
                  </a:lnTo>
                  <a:lnTo>
                    <a:pt x="4827063" y="25352"/>
                  </a:lnTo>
                  <a:lnTo>
                    <a:pt x="4799534" y="6800"/>
                  </a:lnTo>
                  <a:lnTo>
                    <a:pt x="4765802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66700" y="2909316"/>
              <a:ext cx="4852670" cy="520065"/>
            </a:xfrm>
            <a:custGeom>
              <a:avLst/>
              <a:gdLst/>
              <a:ahLst/>
              <a:cxnLst/>
              <a:rect l="l" t="t" r="r" b="b"/>
              <a:pathLst>
                <a:path w="4852670" h="520064">
                  <a:moveTo>
                    <a:pt x="0" y="86613"/>
                  </a:moveTo>
                  <a:lnTo>
                    <a:pt x="6805" y="52881"/>
                  </a:lnTo>
                  <a:lnTo>
                    <a:pt x="25366" y="25352"/>
                  </a:lnTo>
                  <a:lnTo>
                    <a:pt x="52897" y="6800"/>
                  </a:lnTo>
                  <a:lnTo>
                    <a:pt x="86614" y="0"/>
                  </a:lnTo>
                  <a:lnTo>
                    <a:pt x="4765802" y="0"/>
                  </a:lnTo>
                  <a:lnTo>
                    <a:pt x="4799534" y="6800"/>
                  </a:lnTo>
                  <a:lnTo>
                    <a:pt x="4827063" y="25352"/>
                  </a:lnTo>
                  <a:lnTo>
                    <a:pt x="4845615" y="52881"/>
                  </a:lnTo>
                  <a:lnTo>
                    <a:pt x="4852416" y="86613"/>
                  </a:lnTo>
                  <a:lnTo>
                    <a:pt x="4852416" y="433070"/>
                  </a:lnTo>
                  <a:lnTo>
                    <a:pt x="4845615" y="466802"/>
                  </a:lnTo>
                  <a:lnTo>
                    <a:pt x="4827063" y="494331"/>
                  </a:lnTo>
                  <a:lnTo>
                    <a:pt x="4799534" y="512883"/>
                  </a:lnTo>
                  <a:lnTo>
                    <a:pt x="4765802" y="519684"/>
                  </a:lnTo>
                  <a:lnTo>
                    <a:pt x="86614" y="519684"/>
                  </a:lnTo>
                  <a:lnTo>
                    <a:pt x="52897" y="512883"/>
                  </a:lnTo>
                  <a:lnTo>
                    <a:pt x="25366" y="494331"/>
                  </a:lnTo>
                  <a:lnTo>
                    <a:pt x="6805" y="466802"/>
                  </a:lnTo>
                  <a:lnTo>
                    <a:pt x="0" y="433070"/>
                  </a:lnTo>
                  <a:lnTo>
                    <a:pt x="0" y="86613"/>
                  </a:lnTo>
                  <a:close/>
                </a:path>
              </a:pathLst>
            </a:custGeom>
            <a:ln w="12699">
              <a:solidFill>
                <a:srgbClr val="ECEC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837996" y="3066745"/>
            <a:ext cx="3799204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65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ц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ено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ч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ные</a:t>
            </a:r>
            <a:r>
              <a:rPr sz="110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м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ате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ри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л</a:t>
            </a:r>
            <a:r>
              <a:rPr sz="1100" spc="-5" dirty="0">
                <a:solidFill>
                  <a:srgbClr val="1F3863"/>
                </a:solidFill>
                <a:latin typeface="Trebuchet MS"/>
                <a:cs typeface="Trebuchet MS"/>
              </a:rPr>
              <a:t>ы</a:t>
            </a:r>
            <a:r>
              <a:rPr sz="110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ра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з</a:t>
            </a:r>
            <a:r>
              <a:rPr sz="1100" spc="50" dirty="0">
                <a:solidFill>
                  <a:srgbClr val="1F3863"/>
                </a:solidFill>
                <a:latin typeface="Trebuchet MS"/>
                <a:cs typeface="Trebuchet MS"/>
              </a:rPr>
              <a:t>раб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100" spc="10" dirty="0">
                <a:solidFill>
                  <a:srgbClr val="1F3863"/>
                </a:solidFill>
                <a:latin typeface="Trebuchet MS"/>
                <a:cs typeface="Trebuchet MS"/>
              </a:rPr>
              <a:t>т</a:t>
            </a:r>
            <a:r>
              <a:rPr sz="1100" spc="5" dirty="0">
                <a:solidFill>
                  <a:srgbClr val="1F3863"/>
                </a:solidFill>
                <a:latin typeface="Trebuchet MS"/>
                <a:cs typeface="Trebuchet MS"/>
              </a:rPr>
              <a:t>ы</a:t>
            </a:r>
            <a:r>
              <a:rPr sz="1100" spc="15" dirty="0">
                <a:solidFill>
                  <a:srgbClr val="1F3863"/>
                </a:solidFill>
                <a:latin typeface="Trebuchet MS"/>
                <a:cs typeface="Trebuchet MS"/>
              </a:rPr>
              <a:t>в</a:t>
            </a:r>
            <a:r>
              <a:rPr sz="1100" spc="45" dirty="0">
                <a:solidFill>
                  <a:srgbClr val="1F3863"/>
                </a:solidFill>
                <a:latin typeface="Trebuchet MS"/>
                <a:cs typeface="Trebuchet MS"/>
              </a:rPr>
              <a:t>аютс</a:t>
            </a:r>
            <a:r>
              <a:rPr sz="1100" spc="-5" dirty="0">
                <a:solidFill>
                  <a:srgbClr val="1F3863"/>
                </a:solidFill>
                <a:latin typeface="Trebuchet MS"/>
                <a:cs typeface="Trebuchet MS"/>
              </a:rPr>
              <a:t>я</a:t>
            </a:r>
            <a:r>
              <a:rPr sz="1100" spc="-10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85" dirty="0">
                <a:solidFill>
                  <a:srgbClr val="1F3863"/>
                </a:solidFill>
                <a:latin typeface="Trebuchet MS"/>
                <a:cs typeface="Trebuchet MS"/>
              </a:rPr>
              <a:t>ОПЕ</a:t>
            </a:r>
            <a:r>
              <a:rPr sz="1100" spc="6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100" spc="85" dirty="0">
                <a:solidFill>
                  <a:srgbClr val="1F3863"/>
                </a:solidFill>
                <a:latin typeface="Trebuchet MS"/>
                <a:cs typeface="Trebuchet MS"/>
              </a:rPr>
              <a:t>А</a:t>
            </a:r>
            <a:r>
              <a:rPr sz="1100" spc="40" dirty="0">
                <a:solidFill>
                  <a:srgbClr val="1F3863"/>
                </a:solidFill>
                <a:latin typeface="Trebuchet MS"/>
                <a:cs typeface="Trebuchet MS"/>
              </a:rPr>
              <a:t>Т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О</a:t>
            </a:r>
            <a:r>
              <a:rPr sz="1100" spc="65" dirty="0">
                <a:solidFill>
                  <a:srgbClr val="1F3863"/>
                </a:solidFill>
                <a:latin typeface="Trebuchet MS"/>
                <a:cs typeface="Trebuchet MS"/>
              </a:rPr>
              <a:t>Р</a:t>
            </a:r>
            <a:r>
              <a:rPr sz="1100" spc="120" dirty="0">
                <a:solidFill>
                  <a:srgbClr val="1F3863"/>
                </a:solidFill>
                <a:latin typeface="Trebuchet MS"/>
                <a:cs typeface="Trebuchet MS"/>
              </a:rPr>
              <a:t>ОМ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159490" y="3743959"/>
            <a:ext cx="864235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5"/>
              </a:spcBef>
            </a:pPr>
            <a:r>
              <a:rPr sz="1050" b="1" spc="80" dirty="0">
                <a:solidFill>
                  <a:srgbClr val="1F3863"/>
                </a:solidFill>
                <a:latin typeface="Trebuchet MS"/>
                <a:cs typeface="Trebuchet MS"/>
              </a:rPr>
              <a:t>ОМ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(</a:t>
            </a:r>
            <a:r>
              <a:rPr sz="1050" b="1" spc="-70" dirty="0">
                <a:solidFill>
                  <a:srgbClr val="1F3863"/>
                </a:solidFill>
                <a:latin typeface="Trebuchet MS"/>
                <a:cs typeface="Trebuchet MS"/>
              </a:rPr>
              <a:t>п.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5" dirty="0">
                <a:solidFill>
                  <a:srgbClr val="1F3863"/>
                </a:solidFill>
                <a:latin typeface="Trebuchet MS"/>
                <a:cs typeface="Trebuchet MS"/>
              </a:rPr>
              <a:t>9</a:t>
            </a:r>
            <a:r>
              <a:rPr sz="1050" b="1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-1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15" dirty="0">
                <a:solidFill>
                  <a:srgbClr val="1F3863"/>
                </a:solidFill>
                <a:latin typeface="Trebuchet MS"/>
                <a:cs typeface="Trebuchet MS"/>
              </a:rPr>
              <a:t>8</a:t>
            </a:r>
            <a:r>
              <a:rPr sz="1050" b="1" spc="30" dirty="0">
                <a:solidFill>
                  <a:srgbClr val="1F3863"/>
                </a:solidFill>
                <a:latin typeface="Trebuchet MS"/>
                <a:cs typeface="Trebuchet MS"/>
              </a:rPr>
              <a:t>00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5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050" b="1" spc="-50" dirty="0">
                <a:solidFill>
                  <a:srgbClr val="1F3863"/>
                </a:solidFill>
                <a:latin typeface="Trebuchet MS"/>
                <a:cs typeface="Trebuchet MS"/>
              </a:rPr>
              <a:t>р.</a:t>
            </a:r>
            <a:r>
              <a:rPr sz="1050" b="1" spc="-60" dirty="0">
                <a:solidFill>
                  <a:srgbClr val="1F3863"/>
                </a:solidFill>
                <a:latin typeface="Trebuchet MS"/>
                <a:cs typeface="Trebuchet MS"/>
              </a:rPr>
              <a:t>)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1043031" y="2903601"/>
            <a:ext cx="1099185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050" b="1" spc="80" dirty="0">
                <a:solidFill>
                  <a:srgbClr val="1F3863"/>
                </a:solidFill>
                <a:latin typeface="Trebuchet MS"/>
                <a:cs typeface="Trebuchet MS"/>
              </a:rPr>
              <a:t>ОМ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(</a:t>
            </a:r>
            <a:r>
              <a:rPr sz="1050" b="1" spc="-70" dirty="0">
                <a:solidFill>
                  <a:srgbClr val="1F3863"/>
                </a:solidFill>
                <a:latin typeface="Trebuchet MS"/>
                <a:cs typeface="Trebuchet MS"/>
              </a:rPr>
              <a:t>п.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-105" dirty="0">
                <a:solidFill>
                  <a:srgbClr val="1F3863"/>
                </a:solidFill>
                <a:latin typeface="Trebuchet MS"/>
                <a:cs typeface="Trebuchet MS"/>
              </a:rPr>
              <a:t>1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9,21</a:t>
            </a:r>
            <a:r>
              <a:rPr sz="1050" b="1" spc="1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15" dirty="0">
                <a:solidFill>
                  <a:srgbClr val="1F3863"/>
                </a:solidFill>
                <a:latin typeface="Trebuchet MS"/>
                <a:cs typeface="Trebuchet MS"/>
              </a:rPr>
              <a:t>8</a:t>
            </a:r>
            <a:r>
              <a:rPr sz="1050" b="1" spc="30" dirty="0">
                <a:solidFill>
                  <a:srgbClr val="1F3863"/>
                </a:solidFill>
                <a:latin typeface="Trebuchet MS"/>
                <a:cs typeface="Trebuchet MS"/>
              </a:rPr>
              <a:t>00</a:t>
            </a:r>
            <a:r>
              <a:rPr sz="105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050" b="1" spc="5" dirty="0">
                <a:solidFill>
                  <a:srgbClr val="1F3863"/>
                </a:solidFill>
                <a:latin typeface="Trebuchet MS"/>
                <a:cs typeface="Trebuchet MS"/>
              </a:rPr>
              <a:t>п</a:t>
            </a:r>
            <a:r>
              <a:rPr sz="1050" b="1" spc="-50" dirty="0">
                <a:solidFill>
                  <a:srgbClr val="1F3863"/>
                </a:solidFill>
                <a:latin typeface="Trebuchet MS"/>
                <a:cs typeface="Trebuchet MS"/>
              </a:rPr>
              <a:t>р.</a:t>
            </a:r>
            <a:r>
              <a:rPr sz="1050" b="1" spc="-60" dirty="0">
                <a:solidFill>
                  <a:srgbClr val="1F3863"/>
                </a:solidFill>
                <a:latin typeface="Trebuchet MS"/>
                <a:cs typeface="Trebuchet MS"/>
              </a:rPr>
              <a:t>)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5499861" y="2902966"/>
            <a:ext cx="5349875" cy="535940"/>
            <a:chOff x="5499861" y="2902966"/>
            <a:chExt cx="5349875" cy="535940"/>
          </a:xfrm>
        </p:grpSpPr>
        <p:sp>
          <p:nvSpPr>
            <p:cNvPr id="51" name="object 51"/>
            <p:cNvSpPr/>
            <p:nvPr/>
          </p:nvSpPr>
          <p:spPr>
            <a:xfrm>
              <a:off x="5506211" y="2909316"/>
              <a:ext cx="5337175" cy="523240"/>
            </a:xfrm>
            <a:custGeom>
              <a:avLst/>
              <a:gdLst/>
              <a:ahLst/>
              <a:cxnLst/>
              <a:rect l="l" t="t" r="r" b="b"/>
              <a:pathLst>
                <a:path w="5337175" h="523239">
                  <a:moveTo>
                    <a:pt x="5249926" y="0"/>
                  </a:moveTo>
                  <a:lnTo>
                    <a:pt x="87122" y="0"/>
                  </a:lnTo>
                  <a:lnTo>
                    <a:pt x="53203" y="6844"/>
                  </a:lnTo>
                  <a:lnTo>
                    <a:pt x="25511" y="25511"/>
                  </a:lnTo>
                  <a:lnTo>
                    <a:pt x="6844" y="53203"/>
                  </a:lnTo>
                  <a:lnTo>
                    <a:pt x="0" y="87122"/>
                  </a:lnTo>
                  <a:lnTo>
                    <a:pt x="0" y="435610"/>
                  </a:lnTo>
                  <a:lnTo>
                    <a:pt x="6844" y="469528"/>
                  </a:lnTo>
                  <a:lnTo>
                    <a:pt x="25511" y="497220"/>
                  </a:lnTo>
                  <a:lnTo>
                    <a:pt x="53203" y="515887"/>
                  </a:lnTo>
                  <a:lnTo>
                    <a:pt x="87122" y="522732"/>
                  </a:lnTo>
                  <a:lnTo>
                    <a:pt x="5249926" y="522732"/>
                  </a:lnTo>
                  <a:lnTo>
                    <a:pt x="5283844" y="515887"/>
                  </a:lnTo>
                  <a:lnTo>
                    <a:pt x="5311536" y="497220"/>
                  </a:lnTo>
                  <a:lnTo>
                    <a:pt x="5330203" y="469528"/>
                  </a:lnTo>
                  <a:lnTo>
                    <a:pt x="5337047" y="435610"/>
                  </a:lnTo>
                  <a:lnTo>
                    <a:pt x="5337047" y="87122"/>
                  </a:lnTo>
                  <a:lnTo>
                    <a:pt x="5330203" y="53203"/>
                  </a:lnTo>
                  <a:lnTo>
                    <a:pt x="5311536" y="25511"/>
                  </a:lnTo>
                  <a:lnTo>
                    <a:pt x="5283844" y="6844"/>
                  </a:lnTo>
                  <a:lnTo>
                    <a:pt x="524992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506211" y="2909316"/>
              <a:ext cx="5337175" cy="523240"/>
            </a:xfrm>
            <a:custGeom>
              <a:avLst/>
              <a:gdLst/>
              <a:ahLst/>
              <a:cxnLst/>
              <a:rect l="l" t="t" r="r" b="b"/>
              <a:pathLst>
                <a:path w="5337175" h="523239">
                  <a:moveTo>
                    <a:pt x="0" y="87122"/>
                  </a:moveTo>
                  <a:lnTo>
                    <a:pt x="6844" y="53203"/>
                  </a:lnTo>
                  <a:lnTo>
                    <a:pt x="25511" y="25511"/>
                  </a:lnTo>
                  <a:lnTo>
                    <a:pt x="53203" y="6844"/>
                  </a:lnTo>
                  <a:lnTo>
                    <a:pt x="87122" y="0"/>
                  </a:lnTo>
                  <a:lnTo>
                    <a:pt x="5249926" y="0"/>
                  </a:lnTo>
                  <a:lnTo>
                    <a:pt x="5283844" y="6844"/>
                  </a:lnTo>
                  <a:lnTo>
                    <a:pt x="5311536" y="25511"/>
                  </a:lnTo>
                  <a:lnTo>
                    <a:pt x="5330203" y="53203"/>
                  </a:lnTo>
                  <a:lnTo>
                    <a:pt x="5337047" y="87122"/>
                  </a:lnTo>
                  <a:lnTo>
                    <a:pt x="5337047" y="435610"/>
                  </a:lnTo>
                  <a:lnTo>
                    <a:pt x="5330203" y="469528"/>
                  </a:lnTo>
                  <a:lnTo>
                    <a:pt x="5311536" y="497220"/>
                  </a:lnTo>
                  <a:lnTo>
                    <a:pt x="5283844" y="515887"/>
                  </a:lnTo>
                  <a:lnTo>
                    <a:pt x="5249926" y="522732"/>
                  </a:lnTo>
                  <a:lnTo>
                    <a:pt x="87122" y="522732"/>
                  </a:lnTo>
                  <a:lnTo>
                    <a:pt x="53203" y="515887"/>
                  </a:lnTo>
                  <a:lnTo>
                    <a:pt x="25511" y="497220"/>
                  </a:lnTo>
                  <a:lnTo>
                    <a:pt x="6844" y="469528"/>
                  </a:lnTo>
                  <a:lnTo>
                    <a:pt x="0" y="435610"/>
                  </a:lnTo>
                  <a:lnTo>
                    <a:pt x="0" y="87122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5808345" y="2985007"/>
            <a:ext cx="4733925" cy="361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8740">
              <a:lnSpc>
                <a:spcPct val="100000"/>
              </a:lnSpc>
              <a:spcBef>
                <a:spcPts val="105"/>
              </a:spcBef>
            </a:pP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Оценочные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материалы </a:t>
            </a:r>
            <a:r>
              <a:rPr sz="1100" spc="35" dirty="0">
                <a:solidFill>
                  <a:srgbClr val="1F3863"/>
                </a:solidFill>
                <a:latin typeface="Trebuchet MS"/>
                <a:cs typeface="Trebuchet MS"/>
              </a:rPr>
              <a:t>разрабатываются </a:t>
            </a:r>
            <a:r>
              <a:rPr sz="1100" spc="80" dirty="0">
                <a:solidFill>
                  <a:srgbClr val="1F3863"/>
                </a:solidFill>
                <a:latin typeface="Trebuchet MS"/>
                <a:cs typeface="Trebuchet MS"/>
              </a:rPr>
              <a:t>ОПЕРАТОРОМ </a:t>
            </a:r>
            <a:r>
              <a:rPr sz="1100" spc="55" dirty="0">
                <a:solidFill>
                  <a:srgbClr val="1F3863"/>
                </a:solidFill>
                <a:latin typeface="Trebuchet MS"/>
                <a:cs typeface="Trebuchet MS"/>
              </a:rPr>
              <a:t>с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участием </a:t>
            </a:r>
            <a:r>
              <a:rPr sz="1100" spc="-3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организаций-партнеров,</a:t>
            </a:r>
            <a:r>
              <a:rPr sz="11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30" dirty="0">
                <a:solidFill>
                  <a:srgbClr val="1F3863"/>
                </a:solidFill>
                <a:latin typeface="Trebuchet MS"/>
                <a:cs typeface="Trebuchet MS"/>
              </a:rPr>
              <a:t>отраслевых</a:t>
            </a:r>
            <a:r>
              <a:rPr sz="110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1F3863"/>
                </a:solidFill>
                <a:latin typeface="Trebuchet MS"/>
                <a:cs typeface="Trebuchet MS"/>
              </a:rPr>
              <a:t>и</a:t>
            </a:r>
            <a:r>
              <a:rPr sz="11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1F3863"/>
                </a:solidFill>
                <a:latin typeface="Trebuchet MS"/>
                <a:cs typeface="Trebuchet MS"/>
              </a:rPr>
              <a:t>профессиональных</a:t>
            </a:r>
            <a:r>
              <a:rPr sz="11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100" spc="50" dirty="0">
                <a:solidFill>
                  <a:srgbClr val="1F3863"/>
                </a:solidFill>
                <a:latin typeface="Trebuchet MS"/>
                <a:cs typeface="Trebuchet MS"/>
              </a:rPr>
              <a:t>сообществ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4954" y="64135"/>
            <a:ext cx="9210040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0" spc="5" dirty="0">
                <a:solidFill>
                  <a:srgbClr val="1F3863"/>
                </a:solidFill>
                <a:latin typeface="Times New Roman"/>
                <a:cs typeface="Times New Roman"/>
              </a:rPr>
              <a:t>ОСОБЕННОСТИ</a:t>
            </a:r>
            <a:r>
              <a:rPr sz="2000" b="0" spc="-10" dirty="0">
                <a:solidFill>
                  <a:srgbClr val="1F3863"/>
                </a:solidFill>
                <a:latin typeface="Times New Roman"/>
                <a:cs typeface="Times New Roman"/>
              </a:rPr>
              <a:t> НОВОГО</a:t>
            </a:r>
            <a:r>
              <a:rPr sz="2000" b="0" spc="-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spc="-15" dirty="0">
                <a:solidFill>
                  <a:srgbClr val="1F3863"/>
                </a:solidFill>
                <a:latin typeface="Times New Roman"/>
                <a:cs typeface="Times New Roman"/>
              </a:rPr>
              <a:t>ПОРЯДКА:</a:t>
            </a:r>
            <a:r>
              <a:rPr sz="2000" b="0" spc="-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spc="-35" dirty="0">
                <a:solidFill>
                  <a:srgbClr val="1F3863"/>
                </a:solidFill>
                <a:latin typeface="Times New Roman"/>
                <a:cs typeface="Times New Roman"/>
              </a:rPr>
              <a:t>СТРУКТУРА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1F3863"/>
                </a:solidFill>
                <a:latin typeface="Times New Roman"/>
                <a:cs typeface="Times New Roman"/>
              </a:rPr>
              <a:t>ГЭК</a:t>
            </a:r>
            <a:r>
              <a:rPr sz="2000" b="0" spc="49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dirty="0">
                <a:solidFill>
                  <a:srgbClr val="1F3863"/>
                </a:solidFill>
                <a:latin typeface="Times New Roman"/>
                <a:cs typeface="Times New Roman"/>
              </a:rPr>
              <a:t>ПРИ</a:t>
            </a:r>
            <a:r>
              <a:rPr sz="2000" b="0" spc="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dirty="0">
                <a:solidFill>
                  <a:srgbClr val="1F3863"/>
                </a:solidFill>
                <a:latin typeface="Times New Roman"/>
                <a:cs typeface="Times New Roman"/>
              </a:rPr>
              <a:t>ПРОВЕДЕНИИ</a:t>
            </a:r>
            <a:r>
              <a:rPr sz="2000" b="0" spc="-1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dirty="0">
                <a:solidFill>
                  <a:srgbClr val="1F3863"/>
                </a:solidFill>
                <a:latin typeface="Times New Roman"/>
                <a:cs typeface="Times New Roman"/>
              </a:rPr>
              <a:t>ГИА</a:t>
            </a:r>
            <a:r>
              <a:rPr sz="2000" b="0" spc="-1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dirty="0">
                <a:solidFill>
                  <a:srgbClr val="1F3863"/>
                </a:solidFill>
                <a:latin typeface="Times New Roman"/>
                <a:cs typeface="Times New Roman"/>
              </a:rPr>
              <a:t>В</a:t>
            </a:r>
            <a:r>
              <a:rPr sz="2000" b="0" spc="-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spc="5" dirty="0">
                <a:solidFill>
                  <a:srgbClr val="1F3863"/>
                </a:solidFill>
                <a:latin typeface="Times New Roman"/>
                <a:cs typeface="Times New Roman"/>
              </a:rPr>
              <a:t>ФОРМЕ</a:t>
            </a:r>
            <a:r>
              <a:rPr sz="2000" b="0" spc="-1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spc="-20" dirty="0">
                <a:solidFill>
                  <a:srgbClr val="1F3863"/>
                </a:solidFill>
                <a:latin typeface="Times New Roman"/>
                <a:cs typeface="Times New Roman"/>
              </a:rPr>
              <a:t>ДЕМОНСТРАЦИОННОГО</a:t>
            </a:r>
            <a:r>
              <a:rPr sz="2000" b="0" spc="-3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000" b="0" dirty="0">
                <a:solidFill>
                  <a:srgbClr val="1F3863"/>
                </a:solidFill>
                <a:latin typeface="Times New Roman"/>
                <a:cs typeface="Times New Roman"/>
              </a:rPr>
              <a:t>ЭКЗАМЕНА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53949"/>
            <a:ext cx="497205" cy="57150"/>
          </a:xfrm>
          <a:custGeom>
            <a:avLst/>
            <a:gdLst/>
            <a:ahLst/>
            <a:cxnLst/>
            <a:rect l="l" t="t" r="r" b="b"/>
            <a:pathLst>
              <a:path w="497205" h="57150">
                <a:moveTo>
                  <a:pt x="496760" y="0"/>
                </a:moveTo>
                <a:lnTo>
                  <a:pt x="0" y="0"/>
                </a:lnTo>
                <a:lnTo>
                  <a:pt x="0" y="57150"/>
                </a:lnTo>
                <a:lnTo>
                  <a:pt x="496760" y="57150"/>
                </a:lnTo>
                <a:lnTo>
                  <a:pt x="496760" y="0"/>
                </a:lnTo>
                <a:close/>
              </a:path>
            </a:pathLst>
          </a:custGeom>
          <a:solidFill>
            <a:srgbClr val="2039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35156" y="124968"/>
            <a:ext cx="539496" cy="522731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707326" y="871918"/>
            <a:ext cx="2275205" cy="490855"/>
            <a:chOff x="707326" y="871918"/>
            <a:chExt cx="2275205" cy="490855"/>
          </a:xfrm>
        </p:grpSpPr>
        <p:sp>
          <p:nvSpPr>
            <p:cNvPr id="6" name="object 6"/>
            <p:cNvSpPr/>
            <p:nvPr/>
          </p:nvSpPr>
          <p:spPr>
            <a:xfrm>
              <a:off x="721613" y="886205"/>
              <a:ext cx="2246630" cy="462280"/>
            </a:xfrm>
            <a:custGeom>
              <a:avLst/>
              <a:gdLst/>
              <a:ahLst/>
              <a:cxnLst/>
              <a:rect l="l" t="t" r="r" b="b"/>
              <a:pathLst>
                <a:path w="2246630" h="462280">
                  <a:moveTo>
                    <a:pt x="2015490" y="0"/>
                  </a:moveTo>
                  <a:lnTo>
                    <a:pt x="230886" y="0"/>
                  </a:lnTo>
                  <a:lnTo>
                    <a:pt x="184352" y="4691"/>
                  </a:lnTo>
                  <a:lnTo>
                    <a:pt x="141012" y="18145"/>
                  </a:lnTo>
                  <a:lnTo>
                    <a:pt x="101792" y="39433"/>
                  </a:lnTo>
                  <a:lnTo>
                    <a:pt x="67622" y="67627"/>
                  </a:lnTo>
                  <a:lnTo>
                    <a:pt x="39430" y="101798"/>
                  </a:lnTo>
                  <a:lnTo>
                    <a:pt x="18143" y="141017"/>
                  </a:lnTo>
                  <a:lnTo>
                    <a:pt x="4690" y="184356"/>
                  </a:lnTo>
                  <a:lnTo>
                    <a:pt x="0" y="230886"/>
                  </a:lnTo>
                  <a:lnTo>
                    <a:pt x="4690" y="277415"/>
                  </a:lnTo>
                  <a:lnTo>
                    <a:pt x="18143" y="320754"/>
                  </a:lnTo>
                  <a:lnTo>
                    <a:pt x="39430" y="359973"/>
                  </a:lnTo>
                  <a:lnTo>
                    <a:pt x="67622" y="394144"/>
                  </a:lnTo>
                  <a:lnTo>
                    <a:pt x="101792" y="422338"/>
                  </a:lnTo>
                  <a:lnTo>
                    <a:pt x="141012" y="443626"/>
                  </a:lnTo>
                  <a:lnTo>
                    <a:pt x="184352" y="457080"/>
                  </a:lnTo>
                  <a:lnTo>
                    <a:pt x="230886" y="461772"/>
                  </a:lnTo>
                  <a:lnTo>
                    <a:pt x="2015490" y="461772"/>
                  </a:lnTo>
                  <a:lnTo>
                    <a:pt x="2062019" y="457080"/>
                  </a:lnTo>
                  <a:lnTo>
                    <a:pt x="2105358" y="443626"/>
                  </a:lnTo>
                  <a:lnTo>
                    <a:pt x="2144577" y="422338"/>
                  </a:lnTo>
                  <a:lnTo>
                    <a:pt x="2178748" y="394144"/>
                  </a:lnTo>
                  <a:lnTo>
                    <a:pt x="2206942" y="359973"/>
                  </a:lnTo>
                  <a:lnTo>
                    <a:pt x="2228230" y="320754"/>
                  </a:lnTo>
                  <a:lnTo>
                    <a:pt x="2241684" y="277415"/>
                  </a:lnTo>
                  <a:lnTo>
                    <a:pt x="2246376" y="230886"/>
                  </a:lnTo>
                  <a:lnTo>
                    <a:pt x="2241684" y="184356"/>
                  </a:lnTo>
                  <a:lnTo>
                    <a:pt x="2228230" y="141017"/>
                  </a:lnTo>
                  <a:lnTo>
                    <a:pt x="2206942" y="101798"/>
                  </a:lnTo>
                  <a:lnTo>
                    <a:pt x="2178748" y="67627"/>
                  </a:lnTo>
                  <a:lnTo>
                    <a:pt x="2144577" y="39433"/>
                  </a:lnTo>
                  <a:lnTo>
                    <a:pt x="2105358" y="18145"/>
                  </a:lnTo>
                  <a:lnTo>
                    <a:pt x="2062019" y="4691"/>
                  </a:lnTo>
                  <a:lnTo>
                    <a:pt x="2015490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613" y="886205"/>
              <a:ext cx="2246630" cy="462280"/>
            </a:xfrm>
            <a:custGeom>
              <a:avLst/>
              <a:gdLst/>
              <a:ahLst/>
              <a:cxnLst/>
              <a:rect l="l" t="t" r="r" b="b"/>
              <a:pathLst>
                <a:path w="2246630" h="462280">
                  <a:moveTo>
                    <a:pt x="0" y="230886"/>
                  </a:moveTo>
                  <a:lnTo>
                    <a:pt x="4690" y="184356"/>
                  </a:lnTo>
                  <a:lnTo>
                    <a:pt x="18143" y="141017"/>
                  </a:lnTo>
                  <a:lnTo>
                    <a:pt x="39430" y="101798"/>
                  </a:lnTo>
                  <a:lnTo>
                    <a:pt x="67622" y="67627"/>
                  </a:lnTo>
                  <a:lnTo>
                    <a:pt x="101792" y="39433"/>
                  </a:lnTo>
                  <a:lnTo>
                    <a:pt x="141012" y="18145"/>
                  </a:lnTo>
                  <a:lnTo>
                    <a:pt x="184352" y="4691"/>
                  </a:lnTo>
                  <a:lnTo>
                    <a:pt x="230886" y="0"/>
                  </a:lnTo>
                  <a:lnTo>
                    <a:pt x="2015490" y="0"/>
                  </a:lnTo>
                  <a:lnTo>
                    <a:pt x="2062019" y="4691"/>
                  </a:lnTo>
                  <a:lnTo>
                    <a:pt x="2105358" y="18145"/>
                  </a:lnTo>
                  <a:lnTo>
                    <a:pt x="2144577" y="39433"/>
                  </a:lnTo>
                  <a:lnTo>
                    <a:pt x="2178748" y="67627"/>
                  </a:lnTo>
                  <a:lnTo>
                    <a:pt x="2206942" y="101798"/>
                  </a:lnTo>
                  <a:lnTo>
                    <a:pt x="2228230" y="141017"/>
                  </a:lnTo>
                  <a:lnTo>
                    <a:pt x="2241684" y="184356"/>
                  </a:lnTo>
                  <a:lnTo>
                    <a:pt x="2246376" y="230886"/>
                  </a:lnTo>
                  <a:lnTo>
                    <a:pt x="2241684" y="277415"/>
                  </a:lnTo>
                  <a:lnTo>
                    <a:pt x="2228230" y="320754"/>
                  </a:lnTo>
                  <a:lnTo>
                    <a:pt x="2206942" y="359973"/>
                  </a:lnTo>
                  <a:lnTo>
                    <a:pt x="2178748" y="394144"/>
                  </a:lnTo>
                  <a:lnTo>
                    <a:pt x="2144577" y="422338"/>
                  </a:lnTo>
                  <a:lnTo>
                    <a:pt x="2105358" y="443626"/>
                  </a:lnTo>
                  <a:lnTo>
                    <a:pt x="2062019" y="457080"/>
                  </a:lnTo>
                  <a:lnTo>
                    <a:pt x="2015490" y="461772"/>
                  </a:lnTo>
                  <a:lnTo>
                    <a:pt x="230886" y="461772"/>
                  </a:lnTo>
                  <a:lnTo>
                    <a:pt x="184352" y="457080"/>
                  </a:lnTo>
                  <a:lnTo>
                    <a:pt x="141012" y="443626"/>
                  </a:lnTo>
                  <a:lnTo>
                    <a:pt x="101792" y="422338"/>
                  </a:lnTo>
                  <a:lnTo>
                    <a:pt x="67622" y="394144"/>
                  </a:lnTo>
                  <a:lnTo>
                    <a:pt x="39430" y="359973"/>
                  </a:lnTo>
                  <a:lnTo>
                    <a:pt x="18143" y="320754"/>
                  </a:lnTo>
                  <a:lnTo>
                    <a:pt x="4690" y="277415"/>
                  </a:lnTo>
                  <a:lnTo>
                    <a:pt x="0" y="230886"/>
                  </a:lnTo>
                  <a:close/>
                </a:path>
              </a:pathLst>
            </a:custGeom>
            <a:ln w="285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62050" y="941273"/>
            <a:ext cx="17633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ПРИКАЗ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№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968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480494" y="890206"/>
            <a:ext cx="2275205" cy="490855"/>
            <a:chOff x="5480494" y="890206"/>
            <a:chExt cx="2275205" cy="490855"/>
          </a:xfrm>
        </p:grpSpPr>
        <p:sp>
          <p:nvSpPr>
            <p:cNvPr id="10" name="object 10"/>
            <p:cNvSpPr/>
            <p:nvPr/>
          </p:nvSpPr>
          <p:spPr>
            <a:xfrm>
              <a:off x="5494782" y="904494"/>
              <a:ext cx="2246630" cy="462280"/>
            </a:xfrm>
            <a:custGeom>
              <a:avLst/>
              <a:gdLst/>
              <a:ahLst/>
              <a:cxnLst/>
              <a:rect l="l" t="t" r="r" b="b"/>
              <a:pathLst>
                <a:path w="2246629" h="462280">
                  <a:moveTo>
                    <a:pt x="2015489" y="0"/>
                  </a:moveTo>
                  <a:lnTo>
                    <a:pt x="230885" y="0"/>
                  </a:lnTo>
                  <a:lnTo>
                    <a:pt x="184356" y="4691"/>
                  </a:lnTo>
                  <a:lnTo>
                    <a:pt x="141017" y="18145"/>
                  </a:lnTo>
                  <a:lnTo>
                    <a:pt x="101798" y="39433"/>
                  </a:lnTo>
                  <a:lnTo>
                    <a:pt x="67627" y="67627"/>
                  </a:lnTo>
                  <a:lnTo>
                    <a:pt x="39433" y="101798"/>
                  </a:lnTo>
                  <a:lnTo>
                    <a:pt x="18145" y="141017"/>
                  </a:lnTo>
                  <a:lnTo>
                    <a:pt x="4691" y="184356"/>
                  </a:lnTo>
                  <a:lnTo>
                    <a:pt x="0" y="230885"/>
                  </a:lnTo>
                  <a:lnTo>
                    <a:pt x="4691" y="277415"/>
                  </a:lnTo>
                  <a:lnTo>
                    <a:pt x="18145" y="320754"/>
                  </a:lnTo>
                  <a:lnTo>
                    <a:pt x="39433" y="359973"/>
                  </a:lnTo>
                  <a:lnTo>
                    <a:pt x="67627" y="394144"/>
                  </a:lnTo>
                  <a:lnTo>
                    <a:pt x="101798" y="422338"/>
                  </a:lnTo>
                  <a:lnTo>
                    <a:pt x="141017" y="443626"/>
                  </a:lnTo>
                  <a:lnTo>
                    <a:pt x="184356" y="457080"/>
                  </a:lnTo>
                  <a:lnTo>
                    <a:pt x="230885" y="461771"/>
                  </a:lnTo>
                  <a:lnTo>
                    <a:pt x="2015489" y="461771"/>
                  </a:lnTo>
                  <a:lnTo>
                    <a:pt x="2062019" y="457080"/>
                  </a:lnTo>
                  <a:lnTo>
                    <a:pt x="2105358" y="443626"/>
                  </a:lnTo>
                  <a:lnTo>
                    <a:pt x="2144577" y="422338"/>
                  </a:lnTo>
                  <a:lnTo>
                    <a:pt x="2178748" y="394144"/>
                  </a:lnTo>
                  <a:lnTo>
                    <a:pt x="2206942" y="359973"/>
                  </a:lnTo>
                  <a:lnTo>
                    <a:pt x="2228230" y="320754"/>
                  </a:lnTo>
                  <a:lnTo>
                    <a:pt x="2241684" y="277415"/>
                  </a:lnTo>
                  <a:lnTo>
                    <a:pt x="2246375" y="230885"/>
                  </a:lnTo>
                  <a:lnTo>
                    <a:pt x="2241684" y="184356"/>
                  </a:lnTo>
                  <a:lnTo>
                    <a:pt x="2228230" y="141017"/>
                  </a:lnTo>
                  <a:lnTo>
                    <a:pt x="2206942" y="101798"/>
                  </a:lnTo>
                  <a:lnTo>
                    <a:pt x="2178748" y="67627"/>
                  </a:lnTo>
                  <a:lnTo>
                    <a:pt x="2144577" y="39433"/>
                  </a:lnTo>
                  <a:lnTo>
                    <a:pt x="2105358" y="18145"/>
                  </a:lnTo>
                  <a:lnTo>
                    <a:pt x="2062019" y="4691"/>
                  </a:lnTo>
                  <a:lnTo>
                    <a:pt x="2015489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94782" y="904494"/>
              <a:ext cx="2246630" cy="462280"/>
            </a:xfrm>
            <a:custGeom>
              <a:avLst/>
              <a:gdLst/>
              <a:ahLst/>
              <a:cxnLst/>
              <a:rect l="l" t="t" r="r" b="b"/>
              <a:pathLst>
                <a:path w="2246629" h="462280">
                  <a:moveTo>
                    <a:pt x="0" y="230885"/>
                  </a:moveTo>
                  <a:lnTo>
                    <a:pt x="4691" y="184356"/>
                  </a:lnTo>
                  <a:lnTo>
                    <a:pt x="18145" y="141017"/>
                  </a:lnTo>
                  <a:lnTo>
                    <a:pt x="39433" y="101798"/>
                  </a:lnTo>
                  <a:lnTo>
                    <a:pt x="67627" y="67627"/>
                  </a:lnTo>
                  <a:lnTo>
                    <a:pt x="101798" y="39433"/>
                  </a:lnTo>
                  <a:lnTo>
                    <a:pt x="141017" y="18145"/>
                  </a:lnTo>
                  <a:lnTo>
                    <a:pt x="184356" y="4691"/>
                  </a:lnTo>
                  <a:lnTo>
                    <a:pt x="230885" y="0"/>
                  </a:lnTo>
                  <a:lnTo>
                    <a:pt x="2015489" y="0"/>
                  </a:lnTo>
                  <a:lnTo>
                    <a:pt x="2062019" y="4691"/>
                  </a:lnTo>
                  <a:lnTo>
                    <a:pt x="2105358" y="18145"/>
                  </a:lnTo>
                  <a:lnTo>
                    <a:pt x="2144577" y="39433"/>
                  </a:lnTo>
                  <a:lnTo>
                    <a:pt x="2178748" y="67627"/>
                  </a:lnTo>
                  <a:lnTo>
                    <a:pt x="2206942" y="101798"/>
                  </a:lnTo>
                  <a:lnTo>
                    <a:pt x="2228230" y="141017"/>
                  </a:lnTo>
                  <a:lnTo>
                    <a:pt x="2241684" y="184356"/>
                  </a:lnTo>
                  <a:lnTo>
                    <a:pt x="2246375" y="230885"/>
                  </a:lnTo>
                  <a:lnTo>
                    <a:pt x="2241684" y="277415"/>
                  </a:lnTo>
                  <a:lnTo>
                    <a:pt x="2228230" y="320754"/>
                  </a:lnTo>
                  <a:lnTo>
                    <a:pt x="2206942" y="359973"/>
                  </a:lnTo>
                  <a:lnTo>
                    <a:pt x="2178748" y="394144"/>
                  </a:lnTo>
                  <a:lnTo>
                    <a:pt x="2144577" y="422338"/>
                  </a:lnTo>
                  <a:lnTo>
                    <a:pt x="2105358" y="443626"/>
                  </a:lnTo>
                  <a:lnTo>
                    <a:pt x="2062019" y="457080"/>
                  </a:lnTo>
                  <a:lnTo>
                    <a:pt x="2015489" y="461771"/>
                  </a:lnTo>
                  <a:lnTo>
                    <a:pt x="230885" y="461771"/>
                  </a:lnTo>
                  <a:lnTo>
                    <a:pt x="184356" y="457080"/>
                  </a:lnTo>
                  <a:lnTo>
                    <a:pt x="141017" y="443626"/>
                  </a:lnTo>
                  <a:lnTo>
                    <a:pt x="101798" y="422338"/>
                  </a:lnTo>
                  <a:lnTo>
                    <a:pt x="67627" y="394144"/>
                  </a:lnTo>
                  <a:lnTo>
                    <a:pt x="39433" y="359973"/>
                  </a:lnTo>
                  <a:lnTo>
                    <a:pt x="18145" y="320754"/>
                  </a:lnTo>
                  <a:lnTo>
                    <a:pt x="4691" y="277415"/>
                  </a:lnTo>
                  <a:lnTo>
                    <a:pt x="0" y="230885"/>
                  </a:lnTo>
                  <a:close/>
                </a:path>
              </a:pathLst>
            </a:custGeom>
            <a:ln w="28575">
              <a:solidFill>
                <a:srgbClr val="8FAA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735573" y="960831"/>
            <a:ext cx="17633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ПРИКАЗ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№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800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63701" y="1600961"/>
            <a:ext cx="2176780" cy="424180"/>
          </a:xfrm>
          <a:custGeom>
            <a:avLst/>
            <a:gdLst/>
            <a:ahLst/>
            <a:cxnLst/>
            <a:rect l="l" t="t" r="r" b="b"/>
            <a:pathLst>
              <a:path w="2176780" h="424180">
                <a:moveTo>
                  <a:pt x="0" y="70612"/>
                </a:moveTo>
                <a:lnTo>
                  <a:pt x="5548" y="43130"/>
                </a:lnTo>
                <a:lnTo>
                  <a:pt x="20680" y="20685"/>
                </a:lnTo>
                <a:lnTo>
                  <a:pt x="43125" y="5550"/>
                </a:lnTo>
                <a:lnTo>
                  <a:pt x="70612" y="0"/>
                </a:lnTo>
                <a:lnTo>
                  <a:pt x="2105660" y="0"/>
                </a:lnTo>
                <a:lnTo>
                  <a:pt x="2133141" y="5550"/>
                </a:lnTo>
                <a:lnTo>
                  <a:pt x="2155586" y="20685"/>
                </a:lnTo>
                <a:lnTo>
                  <a:pt x="2170721" y="43130"/>
                </a:lnTo>
                <a:lnTo>
                  <a:pt x="2176272" y="70612"/>
                </a:lnTo>
                <a:lnTo>
                  <a:pt x="2176272" y="353060"/>
                </a:lnTo>
                <a:lnTo>
                  <a:pt x="2170721" y="380541"/>
                </a:lnTo>
                <a:lnTo>
                  <a:pt x="2155586" y="402986"/>
                </a:lnTo>
                <a:lnTo>
                  <a:pt x="2133141" y="418121"/>
                </a:lnTo>
                <a:lnTo>
                  <a:pt x="2105660" y="423672"/>
                </a:lnTo>
                <a:lnTo>
                  <a:pt x="70612" y="423672"/>
                </a:lnTo>
                <a:lnTo>
                  <a:pt x="43125" y="418121"/>
                </a:lnTo>
                <a:lnTo>
                  <a:pt x="20680" y="402986"/>
                </a:lnTo>
                <a:lnTo>
                  <a:pt x="5548" y="380541"/>
                </a:lnTo>
                <a:lnTo>
                  <a:pt x="0" y="353060"/>
                </a:lnTo>
                <a:lnTo>
                  <a:pt x="0" y="70612"/>
                </a:lnTo>
                <a:close/>
              </a:path>
            </a:pathLst>
          </a:custGeom>
          <a:ln w="28574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44192" y="1671573"/>
            <a:ext cx="4121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ГЭК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62633" y="2309622"/>
            <a:ext cx="1577340" cy="556260"/>
          </a:xfrm>
          <a:custGeom>
            <a:avLst/>
            <a:gdLst/>
            <a:ahLst/>
            <a:cxnLst/>
            <a:rect l="l" t="t" r="r" b="b"/>
            <a:pathLst>
              <a:path w="1577339" h="556260">
                <a:moveTo>
                  <a:pt x="0" y="92710"/>
                </a:moveTo>
                <a:lnTo>
                  <a:pt x="7288" y="56632"/>
                </a:lnTo>
                <a:lnTo>
                  <a:pt x="27162" y="27162"/>
                </a:lnTo>
                <a:lnTo>
                  <a:pt x="56632" y="7288"/>
                </a:lnTo>
                <a:lnTo>
                  <a:pt x="92709" y="0"/>
                </a:lnTo>
                <a:lnTo>
                  <a:pt x="1484630" y="0"/>
                </a:lnTo>
                <a:lnTo>
                  <a:pt x="1520707" y="7288"/>
                </a:lnTo>
                <a:lnTo>
                  <a:pt x="1550177" y="27162"/>
                </a:lnTo>
                <a:lnTo>
                  <a:pt x="1570051" y="56632"/>
                </a:lnTo>
                <a:lnTo>
                  <a:pt x="1577340" y="92710"/>
                </a:lnTo>
                <a:lnTo>
                  <a:pt x="1577340" y="463550"/>
                </a:lnTo>
                <a:lnTo>
                  <a:pt x="1570051" y="499627"/>
                </a:lnTo>
                <a:lnTo>
                  <a:pt x="1550177" y="529097"/>
                </a:lnTo>
                <a:lnTo>
                  <a:pt x="1520707" y="548971"/>
                </a:lnTo>
                <a:lnTo>
                  <a:pt x="1484630" y="556260"/>
                </a:lnTo>
                <a:lnTo>
                  <a:pt x="92709" y="556260"/>
                </a:lnTo>
                <a:lnTo>
                  <a:pt x="56632" y="548971"/>
                </a:lnTo>
                <a:lnTo>
                  <a:pt x="27162" y="529097"/>
                </a:lnTo>
                <a:lnTo>
                  <a:pt x="7288" y="499627"/>
                </a:lnTo>
                <a:lnTo>
                  <a:pt x="0" y="463550"/>
                </a:lnTo>
                <a:lnTo>
                  <a:pt x="0" y="92710"/>
                </a:lnTo>
                <a:close/>
              </a:path>
            </a:pathLst>
          </a:custGeom>
          <a:ln w="2857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446657" y="2447289"/>
            <a:ext cx="12045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Председатель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62633" y="3019805"/>
            <a:ext cx="1577340" cy="561340"/>
          </a:xfrm>
          <a:custGeom>
            <a:avLst/>
            <a:gdLst/>
            <a:ahLst/>
            <a:cxnLst/>
            <a:rect l="l" t="t" r="r" b="b"/>
            <a:pathLst>
              <a:path w="1577339" h="561339">
                <a:moveTo>
                  <a:pt x="0" y="93472"/>
                </a:moveTo>
                <a:lnTo>
                  <a:pt x="7354" y="57114"/>
                </a:lnTo>
                <a:lnTo>
                  <a:pt x="27400" y="27400"/>
                </a:lnTo>
                <a:lnTo>
                  <a:pt x="57114" y="7354"/>
                </a:lnTo>
                <a:lnTo>
                  <a:pt x="93472" y="0"/>
                </a:lnTo>
                <a:lnTo>
                  <a:pt x="1483867" y="0"/>
                </a:lnTo>
                <a:lnTo>
                  <a:pt x="1520225" y="7354"/>
                </a:lnTo>
                <a:lnTo>
                  <a:pt x="1549939" y="27400"/>
                </a:lnTo>
                <a:lnTo>
                  <a:pt x="1569985" y="57114"/>
                </a:lnTo>
                <a:lnTo>
                  <a:pt x="1577340" y="93472"/>
                </a:lnTo>
                <a:lnTo>
                  <a:pt x="1577340" y="467360"/>
                </a:lnTo>
                <a:lnTo>
                  <a:pt x="1569985" y="503717"/>
                </a:lnTo>
                <a:lnTo>
                  <a:pt x="1549939" y="533431"/>
                </a:lnTo>
                <a:lnTo>
                  <a:pt x="1520225" y="553477"/>
                </a:lnTo>
                <a:lnTo>
                  <a:pt x="1483867" y="560832"/>
                </a:lnTo>
                <a:lnTo>
                  <a:pt x="93472" y="560832"/>
                </a:lnTo>
                <a:lnTo>
                  <a:pt x="57114" y="553477"/>
                </a:lnTo>
                <a:lnTo>
                  <a:pt x="27400" y="533431"/>
                </a:lnTo>
                <a:lnTo>
                  <a:pt x="7354" y="503717"/>
                </a:lnTo>
                <a:lnTo>
                  <a:pt x="0" y="467360"/>
                </a:lnTo>
                <a:lnTo>
                  <a:pt x="0" y="93472"/>
                </a:lnTo>
                <a:close/>
              </a:path>
            </a:pathLst>
          </a:custGeom>
          <a:ln w="2857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465833" y="3037458"/>
            <a:ext cx="116713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492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Заместитель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</a:t>
            </a:r>
            <a:r>
              <a:rPr sz="1600" spc="-3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д</a:t>
            </a:r>
            <a:r>
              <a:rPr sz="1600" spc="20" dirty="0">
                <a:latin typeface="Times New Roman"/>
                <a:cs typeface="Times New Roman"/>
              </a:rPr>
              <a:t>с</a:t>
            </a:r>
            <a:r>
              <a:rPr sz="1600" spc="-3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д</a:t>
            </a:r>
            <a:r>
              <a:rPr sz="1600" spc="-40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те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я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62633" y="3723894"/>
            <a:ext cx="1577340" cy="561340"/>
          </a:xfrm>
          <a:custGeom>
            <a:avLst/>
            <a:gdLst/>
            <a:ahLst/>
            <a:cxnLst/>
            <a:rect l="l" t="t" r="r" b="b"/>
            <a:pathLst>
              <a:path w="1577339" h="561339">
                <a:moveTo>
                  <a:pt x="0" y="93471"/>
                </a:moveTo>
                <a:lnTo>
                  <a:pt x="7354" y="57114"/>
                </a:lnTo>
                <a:lnTo>
                  <a:pt x="27400" y="27400"/>
                </a:lnTo>
                <a:lnTo>
                  <a:pt x="57114" y="7354"/>
                </a:lnTo>
                <a:lnTo>
                  <a:pt x="93472" y="0"/>
                </a:lnTo>
                <a:lnTo>
                  <a:pt x="1483867" y="0"/>
                </a:lnTo>
                <a:lnTo>
                  <a:pt x="1520225" y="7354"/>
                </a:lnTo>
                <a:lnTo>
                  <a:pt x="1549939" y="27400"/>
                </a:lnTo>
                <a:lnTo>
                  <a:pt x="1569985" y="57114"/>
                </a:lnTo>
                <a:lnTo>
                  <a:pt x="1577340" y="93471"/>
                </a:lnTo>
                <a:lnTo>
                  <a:pt x="1577340" y="467359"/>
                </a:lnTo>
                <a:lnTo>
                  <a:pt x="1569985" y="503717"/>
                </a:lnTo>
                <a:lnTo>
                  <a:pt x="1549939" y="533431"/>
                </a:lnTo>
                <a:lnTo>
                  <a:pt x="1520225" y="553477"/>
                </a:lnTo>
                <a:lnTo>
                  <a:pt x="1483867" y="560831"/>
                </a:lnTo>
                <a:lnTo>
                  <a:pt x="93472" y="560831"/>
                </a:lnTo>
                <a:lnTo>
                  <a:pt x="57114" y="553477"/>
                </a:lnTo>
                <a:lnTo>
                  <a:pt x="27400" y="533431"/>
                </a:lnTo>
                <a:lnTo>
                  <a:pt x="7354" y="503717"/>
                </a:lnTo>
                <a:lnTo>
                  <a:pt x="0" y="467359"/>
                </a:lnTo>
                <a:lnTo>
                  <a:pt x="0" y="93471"/>
                </a:lnTo>
                <a:close/>
              </a:path>
            </a:pathLst>
          </a:custGeom>
          <a:ln w="28574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32889" y="3864102"/>
            <a:ext cx="10318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Члены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ГЭК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66409" y="1600961"/>
            <a:ext cx="2174875" cy="424180"/>
          </a:xfrm>
          <a:custGeom>
            <a:avLst/>
            <a:gdLst/>
            <a:ahLst/>
            <a:cxnLst/>
            <a:rect l="l" t="t" r="r" b="b"/>
            <a:pathLst>
              <a:path w="2174875" h="424180">
                <a:moveTo>
                  <a:pt x="0" y="70612"/>
                </a:moveTo>
                <a:lnTo>
                  <a:pt x="5550" y="43130"/>
                </a:lnTo>
                <a:lnTo>
                  <a:pt x="20685" y="20685"/>
                </a:lnTo>
                <a:lnTo>
                  <a:pt x="43130" y="5550"/>
                </a:lnTo>
                <a:lnTo>
                  <a:pt x="70612" y="0"/>
                </a:lnTo>
                <a:lnTo>
                  <a:pt x="2104136" y="0"/>
                </a:lnTo>
                <a:lnTo>
                  <a:pt x="2131617" y="5550"/>
                </a:lnTo>
                <a:lnTo>
                  <a:pt x="2154062" y="20685"/>
                </a:lnTo>
                <a:lnTo>
                  <a:pt x="2169197" y="43130"/>
                </a:lnTo>
                <a:lnTo>
                  <a:pt x="2174747" y="70612"/>
                </a:lnTo>
                <a:lnTo>
                  <a:pt x="2174747" y="353060"/>
                </a:lnTo>
                <a:lnTo>
                  <a:pt x="2169197" y="380541"/>
                </a:lnTo>
                <a:lnTo>
                  <a:pt x="2154062" y="402986"/>
                </a:lnTo>
                <a:lnTo>
                  <a:pt x="2131617" y="418121"/>
                </a:lnTo>
                <a:lnTo>
                  <a:pt x="2104136" y="423672"/>
                </a:lnTo>
                <a:lnTo>
                  <a:pt x="70612" y="423672"/>
                </a:lnTo>
                <a:lnTo>
                  <a:pt x="43130" y="418121"/>
                </a:lnTo>
                <a:lnTo>
                  <a:pt x="20685" y="402986"/>
                </a:lnTo>
                <a:lnTo>
                  <a:pt x="5550" y="380541"/>
                </a:lnTo>
                <a:lnTo>
                  <a:pt x="0" y="353060"/>
                </a:lnTo>
                <a:lnTo>
                  <a:pt x="0" y="70612"/>
                </a:lnTo>
                <a:close/>
              </a:path>
            </a:pathLst>
          </a:custGeom>
          <a:ln w="28574">
            <a:solidFill>
              <a:srgbClr val="8FAA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446011" y="1671573"/>
            <a:ext cx="4121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ГЭК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168390" y="2535173"/>
            <a:ext cx="1577340" cy="556260"/>
          </a:xfrm>
          <a:custGeom>
            <a:avLst/>
            <a:gdLst/>
            <a:ahLst/>
            <a:cxnLst/>
            <a:rect l="l" t="t" r="r" b="b"/>
            <a:pathLst>
              <a:path w="1577340" h="556260">
                <a:moveTo>
                  <a:pt x="0" y="92710"/>
                </a:moveTo>
                <a:lnTo>
                  <a:pt x="7288" y="56632"/>
                </a:lnTo>
                <a:lnTo>
                  <a:pt x="27162" y="27162"/>
                </a:lnTo>
                <a:lnTo>
                  <a:pt x="56632" y="7288"/>
                </a:lnTo>
                <a:lnTo>
                  <a:pt x="92710" y="0"/>
                </a:lnTo>
                <a:lnTo>
                  <a:pt x="1484630" y="0"/>
                </a:lnTo>
                <a:lnTo>
                  <a:pt x="1520707" y="7288"/>
                </a:lnTo>
                <a:lnTo>
                  <a:pt x="1550177" y="27162"/>
                </a:lnTo>
                <a:lnTo>
                  <a:pt x="1570051" y="56632"/>
                </a:lnTo>
                <a:lnTo>
                  <a:pt x="1577339" y="92710"/>
                </a:lnTo>
                <a:lnTo>
                  <a:pt x="1577339" y="463550"/>
                </a:lnTo>
                <a:lnTo>
                  <a:pt x="1570051" y="499627"/>
                </a:lnTo>
                <a:lnTo>
                  <a:pt x="1550177" y="529097"/>
                </a:lnTo>
                <a:lnTo>
                  <a:pt x="1520707" y="548971"/>
                </a:lnTo>
                <a:lnTo>
                  <a:pt x="1484630" y="556260"/>
                </a:lnTo>
                <a:lnTo>
                  <a:pt x="92710" y="556260"/>
                </a:lnTo>
                <a:lnTo>
                  <a:pt x="56632" y="548971"/>
                </a:lnTo>
                <a:lnTo>
                  <a:pt x="27162" y="529097"/>
                </a:lnTo>
                <a:lnTo>
                  <a:pt x="7288" y="499627"/>
                </a:lnTo>
                <a:lnTo>
                  <a:pt x="0" y="463550"/>
                </a:lnTo>
                <a:lnTo>
                  <a:pt x="0" y="92710"/>
                </a:lnTo>
                <a:close/>
              </a:path>
            </a:pathLst>
          </a:custGeom>
          <a:ln w="28575">
            <a:solidFill>
              <a:srgbClr val="8FAA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353936" y="2672842"/>
            <a:ext cx="12045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Председатель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168390" y="3207257"/>
            <a:ext cx="1577340" cy="561340"/>
          </a:xfrm>
          <a:custGeom>
            <a:avLst/>
            <a:gdLst/>
            <a:ahLst/>
            <a:cxnLst/>
            <a:rect l="l" t="t" r="r" b="b"/>
            <a:pathLst>
              <a:path w="1577340" h="561339">
                <a:moveTo>
                  <a:pt x="0" y="93471"/>
                </a:moveTo>
                <a:lnTo>
                  <a:pt x="7354" y="57114"/>
                </a:lnTo>
                <a:lnTo>
                  <a:pt x="27400" y="27400"/>
                </a:lnTo>
                <a:lnTo>
                  <a:pt x="57114" y="7354"/>
                </a:lnTo>
                <a:lnTo>
                  <a:pt x="93472" y="0"/>
                </a:lnTo>
                <a:lnTo>
                  <a:pt x="1483867" y="0"/>
                </a:lnTo>
                <a:lnTo>
                  <a:pt x="1520225" y="7354"/>
                </a:lnTo>
                <a:lnTo>
                  <a:pt x="1549939" y="27400"/>
                </a:lnTo>
                <a:lnTo>
                  <a:pt x="1569985" y="57114"/>
                </a:lnTo>
                <a:lnTo>
                  <a:pt x="1577339" y="93471"/>
                </a:lnTo>
                <a:lnTo>
                  <a:pt x="1577339" y="467359"/>
                </a:lnTo>
                <a:lnTo>
                  <a:pt x="1569985" y="503717"/>
                </a:lnTo>
                <a:lnTo>
                  <a:pt x="1549939" y="533431"/>
                </a:lnTo>
                <a:lnTo>
                  <a:pt x="1520225" y="553477"/>
                </a:lnTo>
                <a:lnTo>
                  <a:pt x="1483867" y="560831"/>
                </a:lnTo>
                <a:lnTo>
                  <a:pt x="93472" y="560831"/>
                </a:lnTo>
                <a:lnTo>
                  <a:pt x="57114" y="553477"/>
                </a:lnTo>
                <a:lnTo>
                  <a:pt x="27400" y="533431"/>
                </a:lnTo>
                <a:lnTo>
                  <a:pt x="7354" y="503717"/>
                </a:lnTo>
                <a:lnTo>
                  <a:pt x="0" y="467359"/>
                </a:lnTo>
                <a:lnTo>
                  <a:pt x="0" y="93471"/>
                </a:lnTo>
                <a:close/>
              </a:path>
            </a:pathLst>
          </a:custGeom>
          <a:ln w="28575">
            <a:solidFill>
              <a:srgbClr val="8FAA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372859" y="3224911"/>
            <a:ext cx="116713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492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Заместитель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</a:t>
            </a:r>
            <a:r>
              <a:rPr sz="1600" spc="-3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д</a:t>
            </a:r>
            <a:r>
              <a:rPr sz="1600" spc="20" dirty="0">
                <a:latin typeface="Times New Roman"/>
                <a:cs typeface="Times New Roman"/>
              </a:rPr>
              <a:t>с</a:t>
            </a:r>
            <a:r>
              <a:rPr sz="1600" spc="-3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д</a:t>
            </a:r>
            <a:r>
              <a:rPr sz="1600" spc="-40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те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я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163817" y="3882390"/>
            <a:ext cx="1577340" cy="562610"/>
          </a:xfrm>
          <a:custGeom>
            <a:avLst/>
            <a:gdLst/>
            <a:ahLst/>
            <a:cxnLst/>
            <a:rect l="l" t="t" r="r" b="b"/>
            <a:pathLst>
              <a:path w="1577340" h="562610">
                <a:moveTo>
                  <a:pt x="0" y="93726"/>
                </a:moveTo>
                <a:lnTo>
                  <a:pt x="7358" y="57221"/>
                </a:lnTo>
                <a:lnTo>
                  <a:pt x="27432" y="27431"/>
                </a:lnTo>
                <a:lnTo>
                  <a:pt x="57221" y="7358"/>
                </a:lnTo>
                <a:lnTo>
                  <a:pt x="93726" y="0"/>
                </a:lnTo>
                <a:lnTo>
                  <a:pt x="1483614" y="0"/>
                </a:lnTo>
                <a:lnTo>
                  <a:pt x="1520118" y="7358"/>
                </a:lnTo>
                <a:lnTo>
                  <a:pt x="1549908" y="27431"/>
                </a:lnTo>
                <a:lnTo>
                  <a:pt x="1569981" y="57221"/>
                </a:lnTo>
                <a:lnTo>
                  <a:pt x="1577339" y="93726"/>
                </a:lnTo>
                <a:lnTo>
                  <a:pt x="1577339" y="468630"/>
                </a:lnTo>
                <a:lnTo>
                  <a:pt x="1569981" y="505134"/>
                </a:lnTo>
                <a:lnTo>
                  <a:pt x="1549908" y="534924"/>
                </a:lnTo>
                <a:lnTo>
                  <a:pt x="1520118" y="554997"/>
                </a:lnTo>
                <a:lnTo>
                  <a:pt x="1483614" y="562356"/>
                </a:lnTo>
                <a:lnTo>
                  <a:pt x="93726" y="562356"/>
                </a:lnTo>
                <a:lnTo>
                  <a:pt x="57221" y="554997"/>
                </a:lnTo>
                <a:lnTo>
                  <a:pt x="27431" y="534924"/>
                </a:lnTo>
                <a:lnTo>
                  <a:pt x="7358" y="505134"/>
                </a:lnTo>
                <a:lnTo>
                  <a:pt x="0" y="468630"/>
                </a:lnTo>
                <a:lnTo>
                  <a:pt x="0" y="93726"/>
                </a:lnTo>
                <a:close/>
              </a:path>
            </a:pathLst>
          </a:custGeom>
          <a:ln w="28575">
            <a:solidFill>
              <a:srgbClr val="8FAA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434709" y="4023486"/>
            <a:ext cx="10318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Члены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ГЭК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8421814" y="3868102"/>
            <a:ext cx="1605915" cy="591185"/>
            <a:chOff x="8421814" y="3868102"/>
            <a:chExt cx="1605915" cy="591185"/>
          </a:xfrm>
        </p:grpSpPr>
        <p:sp>
          <p:nvSpPr>
            <p:cNvPr id="30" name="object 30"/>
            <p:cNvSpPr/>
            <p:nvPr/>
          </p:nvSpPr>
          <p:spPr>
            <a:xfrm>
              <a:off x="8436102" y="3882390"/>
              <a:ext cx="1577340" cy="562610"/>
            </a:xfrm>
            <a:custGeom>
              <a:avLst/>
              <a:gdLst/>
              <a:ahLst/>
              <a:cxnLst/>
              <a:rect l="l" t="t" r="r" b="b"/>
              <a:pathLst>
                <a:path w="1577340" h="562610">
                  <a:moveTo>
                    <a:pt x="1483614" y="0"/>
                  </a:moveTo>
                  <a:lnTo>
                    <a:pt x="93725" y="0"/>
                  </a:lnTo>
                  <a:lnTo>
                    <a:pt x="57221" y="7358"/>
                  </a:lnTo>
                  <a:lnTo>
                    <a:pt x="27431" y="27431"/>
                  </a:lnTo>
                  <a:lnTo>
                    <a:pt x="7358" y="57221"/>
                  </a:lnTo>
                  <a:lnTo>
                    <a:pt x="0" y="93726"/>
                  </a:lnTo>
                  <a:lnTo>
                    <a:pt x="0" y="468630"/>
                  </a:lnTo>
                  <a:lnTo>
                    <a:pt x="7358" y="505134"/>
                  </a:lnTo>
                  <a:lnTo>
                    <a:pt x="27431" y="534924"/>
                  </a:lnTo>
                  <a:lnTo>
                    <a:pt x="57221" y="554997"/>
                  </a:lnTo>
                  <a:lnTo>
                    <a:pt x="93725" y="562356"/>
                  </a:lnTo>
                  <a:lnTo>
                    <a:pt x="1483614" y="562356"/>
                  </a:lnTo>
                  <a:lnTo>
                    <a:pt x="1520118" y="554997"/>
                  </a:lnTo>
                  <a:lnTo>
                    <a:pt x="1549907" y="534924"/>
                  </a:lnTo>
                  <a:lnTo>
                    <a:pt x="1569981" y="505134"/>
                  </a:lnTo>
                  <a:lnTo>
                    <a:pt x="1577340" y="468630"/>
                  </a:lnTo>
                  <a:lnTo>
                    <a:pt x="1577340" y="93726"/>
                  </a:lnTo>
                  <a:lnTo>
                    <a:pt x="1569981" y="57221"/>
                  </a:lnTo>
                  <a:lnTo>
                    <a:pt x="1549908" y="27431"/>
                  </a:lnTo>
                  <a:lnTo>
                    <a:pt x="1520118" y="7358"/>
                  </a:lnTo>
                  <a:lnTo>
                    <a:pt x="1483614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436102" y="3882390"/>
              <a:ext cx="1577340" cy="562610"/>
            </a:xfrm>
            <a:custGeom>
              <a:avLst/>
              <a:gdLst/>
              <a:ahLst/>
              <a:cxnLst/>
              <a:rect l="l" t="t" r="r" b="b"/>
              <a:pathLst>
                <a:path w="1577340" h="562610">
                  <a:moveTo>
                    <a:pt x="0" y="93726"/>
                  </a:moveTo>
                  <a:lnTo>
                    <a:pt x="7358" y="57221"/>
                  </a:lnTo>
                  <a:lnTo>
                    <a:pt x="27431" y="27431"/>
                  </a:lnTo>
                  <a:lnTo>
                    <a:pt x="57221" y="7358"/>
                  </a:lnTo>
                  <a:lnTo>
                    <a:pt x="93725" y="0"/>
                  </a:lnTo>
                  <a:lnTo>
                    <a:pt x="1483614" y="0"/>
                  </a:lnTo>
                  <a:lnTo>
                    <a:pt x="1520118" y="7358"/>
                  </a:lnTo>
                  <a:lnTo>
                    <a:pt x="1549908" y="27431"/>
                  </a:lnTo>
                  <a:lnTo>
                    <a:pt x="1569981" y="57221"/>
                  </a:lnTo>
                  <a:lnTo>
                    <a:pt x="1577340" y="93726"/>
                  </a:lnTo>
                  <a:lnTo>
                    <a:pt x="1577340" y="468630"/>
                  </a:lnTo>
                  <a:lnTo>
                    <a:pt x="1569981" y="505134"/>
                  </a:lnTo>
                  <a:lnTo>
                    <a:pt x="1549907" y="534924"/>
                  </a:lnTo>
                  <a:lnTo>
                    <a:pt x="1520118" y="554997"/>
                  </a:lnTo>
                  <a:lnTo>
                    <a:pt x="1483614" y="562356"/>
                  </a:lnTo>
                  <a:lnTo>
                    <a:pt x="93725" y="562356"/>
                  </a:lnTo>
                  <a:lnTo>
                    <a:pt x="57221" y="554997"/>
                  </a:lnTo>
                  <a:lnTo>
                    <a:pt x="27431" y="534924"/>
                  </a:lnTo>
                  <a:lnTo>
                    <a:pt x="7358" y="505134"/>
                  </a:lnTo>
                  <a:lnTo>
                    <a:pt x="0" y="468630"/>
                  </a:lnTo>
                  <a:lnTo>
                    <a:pt x="0" y="93726"/>
                  </a:lnTo>
                  <a:close/>
                </a:path>
              </a:pathLst>
            </a:custGeom>
            <a:ln w="28575">
              <a:solidFill>
                <a:srgbClr val="8FAA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8841740" y="3900881"/>
            <a:ext cx="767080" cy="513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latin typeface="Times New Roman"/>
                <a:cs typeface="Times New Roman"/>
              </a:rPr>
              <a:t>Главный</a:t>
            </a:r>
            <a:endParaRPr sz="1600">
              <a:latin typeface="Times New Roman"/>
              <a:cs typeface="Times New Roman"/>
            </a:endParaRPr>
          </a:p>
          <a:p>
            <a:pPr marL="53340">
              <a:lnSpc>
                <a:spcPct val="100000"/>
              </a:lnSpc>
              <a:spcBef>
                <a:spcPts val="5"/>
              </a:spcBef>
            </a:pPr>
            <a:r>
              <a:rPr sz="1600" spc="-15" dirty="0">
                <a:latin typeface="Times New Roman"/>
                <a:cs typeface="Times New Roman"/>
              </a:rPr>
              <a:t>эксперт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5330697" y="1805685"/>
            <a:ext cx="4697095" cy="3709670"/>
            <a:chOff x="5330697" y="1805685"/>
            <a:chExt cx="4697095" cy="3709670"/>
          </a:xfrm>
        </p:grpSpPr>
        <p:sp>
          <p:nvSpPr>
            <p:cNvPr id="34" name="object 34"/>
            <p:cNvSpPr/>
            <p:nvPr/>
          </p:nvSpPr>
          <p:spPr>
            <a:xfrm>
              <a:off x="5330698" y="1805685"/>
              <a:ext cx="838200" cy="2395855"/>
            </a:xfrm>
            <a:custGeom>
              <a:avLst/>
              <a:gdLst/>
              <a:ahLst/>
              <a:cxnLst/>
              <a:rect l="l" t="t" r="r" b="b"/>
              <a:pathLst>
                <a:path w="838200" h="2395854">
                  <a:moveTo>
                    <a:pt x="837819" y="1007237"/>
                  </a:moveTo>
                  <a:lnTo>
                    <a:pt x="825119" y="1000887"/>
                  </a:lnTo>
                  <a:lnTo>
                    <a:pt x="761619" y="969137"/>
                  </a:lnTo>
                  <a:lnTo>
                    <a:pt x="761619" y="1000887"/>
                  </a:lnTo>
                  <a:lnTo>
                    <a:pt x="12700" y="1000887"/>
                  </a:lnTo>
                  <a:lnTo>
                    <a:pt x="12700" y="12700"/>
                  </a:lnTo>
                  <a:lnTo>
                    <a:pt x="234950" y="12700"/>
                  </a:lnTo>
                  <a:lnTo>
                    <a:pt x="234950" y="6350"/>
                  </a:lnTo>
                  <a:lnTo>
                    <a:pt x="234950" y="0"/>
                  </a:lnTo>
                  <a:lnTo>
                    <a:pt x="0" y="0"/>
                  </a:lnTo>
                  <a:lnTo>
                    <a:pt x="0" y="1013587"/>
                  </a:lnTo>
                  <a:lnTo>
                    <a:pt x="0" y="1687449"/>
                  </a:lnTo>
                  <a:lnTo>
                    <a:pt x="0" y="2363724"/>
                  </a:lnTo>
                  <a:lnTo>
                    <a:pt x="756412" y="2363724"/>
                  </a:lnTo>
                  <a:lnTo>
                    <a:pt x="756412" y="2395474"/>
                  </a:lnTo>
                  <a:lnTo>
                    <a:pt x="819912" y="2363724"/>
                  </a:lnTo>
                  <a:lnTo>
                    <a:pt x="832612" y="2357374"/>
                  </a:lnTo>
                  <a:lnTo>
                    <a:pt x="819912" y="2351024"/>
                  </a:lnTo>
                  <a:lnTo>
                    <a:pt x="756412" y="2319274"/>
                  </a:lnTo>
                  <a:lnTo>
                    <a:pt x="756412" y="2351024"/>
                  </a:lnTo>
                  <a:lnTo>
                    <a:pt x="12700" y="2351024"/>
                  </a:lnTo>
                  <a:lnTo>
                    <a:pt x="12700" y="1687449"/>
                  </a:lnTo>
                  <a:lnTo>
                    <a:pt x="761619" y="1687449"/>
                  </a:lnTo>
                  <a:lnTo>
                    <a:pt x="761619" y="1719199"/>
                  </a:lnTo>
                  <a:lnTo>
                    <a:pt x="825119" y="1687449"/>
                  </a:lnTo>
                  <a:lnTo>
                    <a:pt x="837819" y="1681099"/>
                  </a:lnTo>
                  <a:lnTo>
                    <a:pt x="825119" y="1674749"/>
                  </a:lnTo>
                  <a:lnTo>
                    <a:pt x="761619" y="1642999"/>
                  </a:lnTo>
                  <a:lnTo>
                    <a:pt x="761619" y="1674749"/>
                  </a:lnTo>
                  <a:lnTo>
                    <a:pt x="12700" y="1674749"/>
                  </a:lnTo>
                  <a:lnTo>
                    <a:pt x="12700" y="1013587"/>
                  </a:lnTo>
                  <a:lnTo>
                    <a:pt x="761619" y="1013587"/>
                  </a:lnTo>
                  <a:lnTo>
                    <a:pt x="761619" y="1045337"/>
                  </a:lnTo>
                  <a:lnTo>
                    <a:pt x="825119" y="1013587"/>
                  </a:lnTo>
                  <a:lnTo>
                    <a:pt x="837819" y="1007237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436101" y="4938521"/>
              <a:ext cx="1577340" cy="562610"/>
            </a:xfrm>
            <a:custGeom>
              <a:avLst/>
              <a:gdLst/>
              <a:ahLst/>
              <a:cxnLst/>
              <a:rect l="l" t="t" r="r" b="b"/>
              <a:pathLst>
                <a:path w="1577340" h="562610">
                  <a:moveTo>
                    <a:pt x="0" y="93725"/>
                  </a:moveTo>
                  <a:lnTo>
                    <a:pt x="7358" y="57221"/>
                  </a:lnTo>
                  <a:lnTo>
                    <a:pt x="27431" y="27431"/>
                  </a:lnTo>
                  <a:lnTo>
                    <a:pt x="57221" y="7358"/>
                  </a:lnTo>
                  <a:lnTo>
                    <a:pt x="93725" y="0"/>
                  </a:lnTo>
                  <a:lnTo>
                    <a:pt x="1483614" y="0"/>
                  </a:lnTo>
                  <a:lnTo>
                    <a:pt x="1520118" y="7358"/>
                  </a:lnTo>
                  <a:lnTo>
                    <a:pt x="1549908" y="27431"/>
                  </a:lnTo>
                  <a:lnTo>
                    <a:pt x="1569981" y="57221"/>
                  </a:lnTo>
                  <a:lnTo>
                    <a:pt x="1577340" y="93725"/>
                  </a:lnTo>
                  <a:lnTo>
                    <a:pt x="1577340" y="468629"/>
                  </a:lnTo>
                  <a:lnTo>
                    <a:pt x="1569981" y="505134"/>
                  </a:lnTo>
                  <a:lnTo>
                    <a:pt x="1549907" y="534923"/>
                  </a:lnTo>
                  <a:lnTo>
                    <a:pt x="1520118" y="554997"/>
                  </a:lnTo>
                  <a:lnTo>
                    <a:pt x="1483614" y="562355"/>
                  </a:lnTo>
                  <a:lnTo>
                    <a:pt x="93725" y="562355"/>
                  </a:lnTo>
                  <a:lnTo>
                    <a:pt x="57221" y="554997"/>
                  </a:lnTo>
                  <a:lnTo>
                    <a:pt x="27431" y="534923"/>
                  </a:lnTo>
                  <a:lnTo>
                    <a:pt x="7358" y="505134"/>
                  </a:lnTo>
                  <a:lnTo>
                    <a:pt x="0" y="468629"/>
                  </a:lnTo>
                  <a:lnTo>
                    <a:pt x="0" y="93725"/>
                  </a:lnTo>
                  <a:close/>
                </a:path>
              </a:pathLst>
            </a:custGeom>
            <a:ln w="28574">
              <a:solidFill>
                <a:srgbClr val="8FAA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185147" y="4443983"/>
              <a:ext cx="76200" cy="494665"/>
            </a:xfrm>
            <a:custGeom>
              <a:avLst/>
              <a:gdLst/>
              <a:ahLst/>
              <a:cxnLst/>
              <a:rect l="l" t="t" r="r" b="b"/>
              <a:pathLst>
                <a:path w="76200" h="494664">
                  <a:moveTo>
                    <a:pt x="31750" y="418084"/>
                  </a:moveTo>
                  <a:lnTo>
                    <a:pt x="0" y="418084"/>
                  </a:lnTo>
                  <a:lnTo>
                    <a:pt x="38100" y="494284"/>
                  </a:lnTo>
                  <a:lnTo>
                    <a:pt x="69850" y="430784"/>
                  </a:lnTo>
                  <a:lnTo>
                    <a:pt x="31750" y="430784"/>
                  </a:lnTo>
                  <a:lnTo>
                    <a:pt x="31750" y="418084"/>
                  </a:lnTo>
                  <a:close/>
                </a:path>
                <a:path w="76200" h="494664">
                  <a:moveTo>
                    <a:pt x="44450" y="0"/>
                  </a:moveTo>
                  <a:lnTo>
                    <a:pt x="31750" y="0"/>
                  </a:lnTo>
                  <a:lnTo>
                    <a:pt x="31750" y="430784"/>
                  </a:lnTo>
                  <a:lnTo>
                    <a:pt x="44450" y="430784"/>
                  </a:lnTo>
                  <a:lnTo>
                    <a:pt x="44450" y="0"/>
                  </a:lnTo>
                  <a:close/>
                </a:path>
                <a:path w="76200" h="494664">
                  <a:moveTo>
                    <a:pt x="76200" y="418084"/>
                  </a:moveTo>
                  <a:lnTo>
                    <a:pt x="44450" y="418084"/>
                  </a:lnTo>
                  <a:lnTo>
                    <a:pt x="44450" y="430784"/>
                  </a:lnTo>
                  <a:lnTo>
                    <a:pt x="69850" y="430784"/>
                  </a:lnTo>
                  <a:lnTo>
                    <a:pt x="76200" y="418084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9223247" y="3310127"/>
              <a:ext cx="14604" cy="572135"/>
            </a:xfrm>
            <a:custGeom>
              <a:avLst/>
              <a:gdLst/>
              <a:ahLst/>
              <a:cxnLst/>
              <a:rect l="l" t="t" r="r" b="b"/>
              <a:pathLst>
                <a:path w="14604" h="572135">
                  <a:moveTo>
                    <a:pt x="14604" y="0"/>
                  </a:moveTo>
                  <a:lnTo>
                    <a:pt x="0" y="572008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944613" y="4443983"/>
              <a:ext cx="1490345" cy="813435"/>
            </a:xfrm>
            <a:custGeom>
              <a:avLst/>
              <a:gdLst/>
              <a:ahLst/>
              <a:cxnLst/>
              <a:rect l="l" t="t" r="r" b="b"/>
              <a:pathLst>
                <a:path w="1490345" h="813435">
                  <a:moveTo>
                    <a:pt x="1414017" y="736981"/>
                  </a:moveTo>
                  <a:lnTo>
                    <a:pt x="1414017" y="813181"/>
                  </a:lnTo>
                  <a:lnTo>
                    <a:pt x="1477517" y="781431"/>
                  </a:lnTo>
                  <a:lnTo>
                    <a:pt x="1426717" y="781431"/>
                  </a:lnTo>
                  <a:lnTo>
                    <a:pt x="1426717" y="768731"/>
                  </a:lnTo>
                  <a:lnTo>
                    <a:pt x="1477517" y="768731"/>
                  </a:lnTo>
                  <a:lnTo>
                    <a:pt x="1414017" y="736981"/>
                  </a:lnTo>
                  <a:close/>
                </a:path>
                <a:path w="1490345" h="813435">
                  <a:moveTo>
                    <a:pt x="12700" y="0"/>
                  </a:moveTo>
                  <a:lnTo>
                    <a:pt x="0" y="0"/>
                  </a:lnTo>
                  <a:lnTo>
                    <a:pt x="0" y="781431"/>
                  </a:lnTo>
                  <a:lnTo>
                    <a:pt x="1414017" y="781431"/>
                  </a:lnTo>
                  <a:lnTo>
                    <a:pt x="1414017" y="775081"/>
                  </a:lnTo>
                  <a:lnTo>
                    <a:pt x="12700" y="775081"/>
                  </a:lnTo>
                  <a:lnTo>
                    <a:pt x="6350" y="768731"/>
                  </a:lnTo>
                  <a:lnTo>
                    <a:pt x="12700" y="768731"/>
                  </a:lnTo>
                  <a:lnTo>
                    <a:pt x="12700" y="0"/>
                  </a:lnTo>
                  <a:close/>
                </a:path>
                <a:path w="1490345" h="813435">
                  <a:moveTo>
                    <a:pt x="1477517" y="768731"/>
                  </a:moveTo>
                  <a:lnTo>
                    <a:pt x="1426717" y="768731"/>
                  </a:lnTo>
                  <a:lnTo>
                    <a:pt x="1426717" y="781431"/>
                  </a:lnTo>
                  <a:lnTo>
                    <a:pt x="1477517" y="781431"/>
                  </a:lnTo>
                  <a:lnTo>
                    <a:pt x="1490217" y="775081"/>
                  </a:lnTo>
                  <a:lnTo>
                    <a:pt x="1477517" y="768731"/>
                  </a:lnTo>
                  <a:close/>
                </a:path>
                <a:path w="1490345" h="813435">
                  <a:moveTo>
                    <a:pt x="12700" y="768731"/>
                  </a:moveTo>
                  <a:lnTo>
                    <a:pt x="6350" y="768731"/>
                  </a:lnTo>
                  <a:lnTo>
                    <a:pt x="12700" y="775081"/>
                  </a:lnTo>
                  <a:lnTo>
                    <a:pt x="12700" y="768731"/>
                  </a:lnTo>
                  <a:close/>
                </a:path>
                <a:path w="1490345" h="813435">
                  <a:moveTo>
                    <a:pt x="1414017" y="768731"/>
                  </a:moveTo>
                  <a:lnTo>
                    <a:pt x="12700" y="768731"/>
                  </a:lnTo>
                  <a:lnTo>
                    <a:pt x="12700" y="775081"/>
                  </a:lnTo>
                  <a:lnTo>
                    <a:pt x="1414017" y="775081"/>
                  </a:lnTo>
                  <a:lnTo>
                    <a:pt x="1414017" y="768731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/>
          <p:nvPr/>
        </p:nvSpPr>
        <p:spPr>
          <a:xfrm>
            <a:off x="427990" y="1805685"/>
            <a:ext cx="833119" cy="2236470"/>
          </a:xfrm>
          <a:custGeom>
            <a:avLst/>
            <a:gdLst/>
            <a:ahLst/>
            <a:cxnLst/>
            <a:rect l="l" t="t" r="r" b="b"/>
            <a:pathLst>
              <a:path w="833119" h="2236470">
                <a:moveTo>
                  <a:pt x="832624" y="781685"/>
                </a:moveTo>
                <a:lnTo>
                  <a:pt x="819924" y="775335"/>
                </a:lnTo>
                <a:lnTo>
                  <a:pt x="756424" y="743585"/>
                </a:lnTo>
                <a:lnTo>
                  <a:pt x="756424" y="775335"/>
                </a:lnTo>
                <a:lnTo>
                  <a:pt x="12700" y="775335"/>
                </a:lnTo>
                <a:lnTo>
                  <a:pt x="12700" y="12700"/>
                </a:lnTo>
                <a:lnTo>
                  <a:pt x="234950" y="12700"/>
                </a:lnTo>
                <a:lnTo>
                  <a:pt x="234950" y="6350"/>
                </a:lnTo>
                <a:lnTo>
                  <a:pt x="234950" y="0"/>
                </a:lnTo>
                <a:lnTo>
                  <a:pt x="0" y="0"/>
                </a:lnTo>
                <a:lnTo>
                  <a:pt x="0" y="788035"/>
                </a:lnTo>
                <a:lnTo>
                  <a:pt x="0" y="1499870"/>
                </a:lnTo>
                <a:lnTo>
                  <a:pt x="0" y="2204593"/>
                </a:lnTo>
                <a:lnTo>
                  <a:pt x="756424" y="2204593"/>
                </a:lnTo>
                <a:lnTo>
                  <a:pt x="756424" y="2236343"/>
                </a:lnTo>
                <a:lnTo>
                  <a:pt x="819924" y="2204593"/>
                </a:lnTo>
                <a:lnTo>
                  <a:pt x="832624" y="2198243"/>
                </a:lnTo>
                <a:lnTo>
                  <a:pt x="819924" y="2191905"/>
                </a:lnTo>
                <a:lnTo>
                  <a:pt x="756424" y="2160143"/>
                </a:lnTo>
                <a:lnTo>
                  <a:pt x="756424" y="2191905"/>
                </a:lnTo>
                <a:lnTo>
                  <a:pt x="12700" y="2191905"/>
                </a:lnTo>
                <a:lnTo>
                  <a:pt x="12700" y="1499870"/>
                </a:lnTo>
                <a:lnTo>
                  <a:pt x="756424" y="1499870"/>
                </a:lnTo>
                <a:lnTo>
                  <a:pt x="756424" y="1531620"/>
                </a:lnTo>
                <a:lnTo>
                  <a:pt x="819924" y="1499870"/>
                </a:lnTo>
                <a:lnTo>
                  <a:pt x="832624" y="1493520"/>
                </a:lnTo>
                <a:lnTo>
                  <a:pt x="819924" y="1487170"/>
                </a:lnTo>
                <a:lnTo>
                  <a:pt x="756424" y="1455420"/>
                </a:lnTo>
                <a:lnTo>
                  <a:pt x="756424" y="1487170"/>
                </a:lnTo>
                <a:lnTo>
                  <a:pt x="12700" y="1487170"/>
                </a:lnTo>
                <a:lnTo>
                  <a:pt x="12700" y="788035"/>
                </a:lnTo>
                <a:lnTo>
                  <a:pt x="756424" y="788035"/>
                </a:lnTo>
                <a:lnTo>
                  <a:pt x="756424" y="819785"/>
                </a:lnTo>
                <a:lnTo>
                  <a:pt x="819924" y="788035"/>
                </a:lnTo>
                <a:lnTo>
                  <a:pt x="832624" y="781685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8364728" y="1838705"/>
            <a:ext cx="2213610" cy="1301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5052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Организует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15" dirty="0">
                <a:latin typeface="Times New Roman"/>
                <a:cs typeface="Times New Roman"/>
              </a:rPr>
              <a:t>контролирует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деятельность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возглавляемой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994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экспертной </a:t>
            </a:r>
            <a:r>
              <a:rPr sz="1200" spc="-10" dirty="0">
                <a:latin typeface="Times New Roman"/>
                <a:cs typeface="Times New Roman"/>
              </a:rPr>
              <a:t>группы, обеспечивает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соблюдение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всех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требований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проведению демонстрационного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экзамена</a:t>
            </a:r>
            <a:r>
              <a:rPr sz="1200" dirty="0">
                <a:latin typeface="Times New Roman"/>
                <a:cs typeface="Times New Roman"/>
              </a:rPr>
              <a:t> 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участвует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оценивании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результатов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ГИА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248346" y="4835842"/>
            <a:ext cx="2892425" cy="737235"/>
            <a:chOff x="1248346" y="4835842"/>
            <a:chExt cx="2892425" cy="737235"/>
          </a:xfrm>
        </p:grpSpPr>
        <p:sp>
          <p:nvSpPr>
            <p:cNvPr id="42" name="object 42"/>
            <p:cNvSpPr/>
            <p:nvPr/>
          </p:nvSpPr>
          <p:spPr>
            <a:xfrm>
              <a:off x="1262633" y="4850129"/>
              <a:ext cx="2863850" cy="708660"/>
            </a:xfrm>
            <a:custGeom>
              <a:avLst/>
              <a:gdLst/>
              <a:ahLst/>
              <a:cxnLst/>
              <a:rect l="l" t="t" r="r" b="b"/>
              <a:pathLst>
                <a:path w="2863850" h="708660">
                  <a:moveTo>
                    <a:pt x="2745486" y="0"/>
                  </a:moveTo>
                  <a:lnTo>
                    <a:pt x="118109" y="0"/>
                  </a:lnTo>
                  <a:lnTo>
                    <a:pt x="72116" y="9274"/>
                  </a:lnTo>
                  <a:lnTo>
                    <a:pt x="34575" y="34575"/>
                  </a:lnTo>
                  <a:lnTo>
                    <a:pt x="9274" y="72116"/>
                  </a:lnTo>
                  <a:lnTo>
                    <a:pt x="0" y="118110"/>
                  </a:lnTo>
                  <a:lnTo>
                    <a:pt x="0" y="590550"/>
                  </a:lnTo>
                  <a:lnTo>
                    <a:pt x="9274" y="636543"/>
                  </a:lnTo>
                  <a:lnTo>
                    <a:pt x="34575" y="674084"/>
                  </a:lnTo>
                  <a:lnTo>
                    <a:pt x="72116" y="699385"/>
                  </a:lnTo>
                  <a:lnTo>
                    <a:pt x="118109" y="708660"/>
                  </a:lnTo>
                  <a:lnTo>
                    <a:pt x="2745486" y="708660"/>
                  </a:lnTo>
                  <a:lnTo>
                    <a:pt x="2791479" y="699385"/>
                  </a:lnTo>
                  <a:lnTo>
                    <a:pt x="2829020" y="674084"/>
                  </a:lnTo>
                  <a:lnTo>
                    <a:pt x="2854321" y="636543"/>
                  </a:lnTo>
                  <a:lnTo>
                    <a:pt x="2863595" y="590550"/>
                  </a:lnTo>
                  <a:lnTo>
                    <a:pt x="2863595" y="118110"/>
                  </a:lnTo>
                  <a:lnTo>
                    <a:pt x="2854321" y="72116"/>
                  </a:lnTo>
                  <a:lnTo>
                    <a:pt x="2829020" y="34575"/>
                  </a:lnTo>
                  <a:lnTo>
                    <a:pt x="2791479" y="9274"/>
                  </a:lnTo>
                  <a:lnTo>
                    <a:pt x="2745486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62633" y="4850129"/>
              <a:ext cx="2863850" cy="708660"/>
            </a:xfrm>
            <a:custGeom>
              <a:avLst/>
              <a:gdLst/>
              <a:ahLst/>
              <a:cxnLst/>
              <a:rect l="l" t="t" r="r" b="b"/>
              <a:pathLst>
                <a:path w="2863850" h="708660">
                  <a:moveTo>
                    <a:pt x="0" y="118110"/>
                  </a:moveTo>
                  <a:lnTo>
                    <a:pt x="9274" y="72116"/>
                  </a:lnTo>
                  <a:lnTo>
                    <a:pt x="34575" y="34575"/>
                  </a:lnTo>
                  <a:lnTo>
                    <a:pt x="72116" y="9274"/>
                  </a:lnTo>
                  <a:lnTo>
                    <a:pt x="118109" y="0"/>
                  </a:lnTo>
                  <a:lnTo>
                    <a:pt x="2745486" y="0"/>
                  </a:lnTo>
                  <a:lnTo>
                    <a:pt x="2791479" y="9274"/>
                  </a:lnTo>
                  <a:lnTo>
                    <a:pt x="2829020" y="34575"/>
                  </a:lnTo>
                  <a:lnTo>
                    <a:pt x="2854321" y="72116"/>
                  </a:lnTo>
                  <a:lnTo>
                    <a:pt x="2863595" y="118110"/>
                  </a:lnTo>
                  <a:lnTo>
                    <a:pt x="2863595" y="590550"/>
                  </a:lnTo>
                  <a:lnTo>
                    <a:pt x="2854321" y="636543"/>
                  </a:lnTo>
                  <a:lnTo>
                    <a:pt x="2829020" y="674084"/>
                  </a:lnTo>
                  <a:lnTo>
                    <a:pt x="2791479" y="699385"/>
                  </a:lnTo>
                  <a:lnTo>
                    <a:pt x="2745486" y="708660"/>
                  </a:lnTo>
                  <a:lnTo>
                    <a:pt x="118109" y="708660"/>
                  </a:lnTo>
                  <a:lnTo>
                    <a:pt x="72116" y="699385"/>
                  </a:lnTo>
                  <a:lnTo>
                    <a:pt x="34575" y="674084"/>
                  </a:lnTo>
                  <a:lnTo>
                    <a:pt x="9274" y="636543"/>
                  </a:lnTo>
                  <a:lnTo>
                    <a:pt x="0" y="590550"/>
                  </a:lnTo>
                  <a:lnTo>
                    <a:pt x="0" y="118110"/>
                  </a:lnTo>
                  <a:close/>
                </a:path>
              </a:pathLst>
            </a:custGeom>
            <a:ln w="285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410080" y="4942459"/>
            <a:ext cx="25679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84885" marR="5080" indent="-972819">
              <a:lnSpc>
                <a:spcPct val="100000"/>
              </a:lnSpc>
              <a:spcBef>
                <a:spcPts val="95"/>
              </a:spcBef>
            </a:pPr>
            <a:r>
              <a:rPr sz="1600" spc="-15" dirty="0">
                <a:latin typeface="Times New Roman"/>
                <a:cs typeface="Times New Roman"/>
              </a:rPr>
              <a:t>эксперты </a:t>
            </a:r>
            <a:r>
              <a:rPr sz="1600" spc="-5" dirty="0">
                <a:latin typeface="Times New Roman"/>
                <a:cs typeface="Times New Roman"/>
              </a:rPr>
              <a:t>союза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Ворлдскиллс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Россия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011679" y="4408932"/>
            <a:ext cx="76200" cy="371475"/>
          </a:xfrm>
          <a:custGeom>
            <a:avLst/>
            <a:gdLst/>
            <a:ahLst/>
            <a:cxnLst/>
            <a:rect l="l" t="t" r="r" b="b"/>
            <a:pathLst>
              <a:path w="76200" h="371475">
                <a:moveTo>
                  <a:pt x="44450" y="63500"/>
                </a:moveTo>
                <a:lnTo>
                  <a:pt x="31750" y="63500"/>
                </a:lnTo>
                <a:lnTo>
                  <a:pt x="31750" y="371475"/>
                </a:lnTo>
                <a:lnTo>
                  <a:pt x="44450" y="371475"/>
                </a:lnTo>
                <a:lnTo>
                  <a:pt x="44450" y="63500"/>
                </a:lnTo>
                <a:close/>
              </a:path>
              <a:path w="76200" h="3714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71475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233932" y="5777585"/>
            <a:ext cx="12077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imes New Roman"/>
                <a:cs typeface="Times New Roman"/>
              </a:rPr>
              <a:t>(п.6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Приказа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N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968)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954894" y="4404740"/>
            <a:ext cx="1710055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9624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Times New Roman"/>
                <a:cs typeface="Times New Roman"/>
              </a:rPr>
              <a:t>(п. </a:t>
            </a:r>
            <a:r>
              <a:rPr sz="1100" dirty="0">
                <a:latin typeface="Times New Roman"/>
                <a:cs typeface="Times New Roman"/>
              </a:rPr>
              <a:t>17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Приказа 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Минпросвящения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России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от</a:t>
            </a:r>
            <a:endParaRPr sz="1100">
              <a:latin typeface="Times New Roman"/>
              <a:cs typeface="Times New Roman"/>
            </a:endParaRPr>
          </a:p>
          <a:p>
            <a:pPr marL="414655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latin typeface="Times New Roman"/>
                <a:cs typeface="Times New Roman"/>
              </a:rPr>
              <a:t>8.11.22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№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800)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085079" y="4957698"/>
            <a:ext cx="6673850" cy="1640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43654" marR="2028189" indent="-2032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Э</a:t>
            </a:r>
            <a:r>
              <a:rPr sz="1600" spc="-35" dirty="0">
                <a:latin typeface="Times New Roman"/>
                <a:cs typeface="Times New Roman"/>
              </a:rPr>
              <a:t>к</a:t>
            </a:r>
            <a:r>
              <a:rPr sz="1600" spc="-5" dirty="0">
                <a:latin typeface="Times New Roman"/>
                <a:cs typeface="Times New Roman"/>
              </a:rPr>
              <a:t>спе</a:t>
            </a:r>
            <a:r>
              <a:rPr sz="1600" spc="-30" dirty="0">
                <a:latin typeface="Times New Roman"/>
                <a:cs typeface="Times New Roman"/>
              </a:rPr>
              <a:t>р</a:t>
            </a:r>
            <a:r>
              <a:rPr sz="1600" spc="-5" dirty="0">
                <a:latin typeface="Times New Roman"/>
                <a:cs typeface="Times New Roman"/>
              </a:rPr>
              <a:t>тная  </a:t>
            </a:r>
            <a:r>
              <a:rPr sz="1600" spc="-10" dirty="0">
                <a:latin typeface="Times New Roman"/>
                <a:cs typeface="Times New Roman"/>
              </a:rPr>
              <a:t>группа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195"/>
              </a:spcBef>
            </a:pP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По</a:t>
            </a:r>
            <a:r>
              <a:rPr sz="16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решению</a:t>
            </a:r>
            <a:r>
              <a:rPr sz="16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ГЭК</a:t>
            </a:r>
            <a:r>
              <a:rPr sz="16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00AF50"/>
                </a:solidFill>
                <a:latin typeface="Times New Roman"/>
                <a:cs typeface="Times New Roman"/>
              </a:rPr>
              <a:t>результаты</a:t>
            </a:r>
            <a:r>
              <a:rPr sz="1600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20" dirty="0">
                <a:solidFill>
                  <a:srgbClr val="00AF50"/>
                </a:solidFill>
                <a:latin typeface="Times New Roman"/>
                <a:cs typeface="Times New Roman"/>
              </a:rPr>
              <a:t>ДЭ</a:t>
            </a:r>
            <a:r>
              <a:rPr sz="1600" spc="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в</a:t>
            </a:r>
            <a:r>
              <a:rPr sz="16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AF50"/>
                </a:solidFill>
                <a:latin typeface="Times New Roman"/>
                <a:cs typeface="Times New Roman"/>
              </a:rPr>
              <a:t>рамках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AF50"/>
                </a:solidFill>
                <a:latin typeface="Times New Roman"/>
                <a:cs typeface="Times New Roman"/>
              </a:rPr>
              <a:t>промежуточной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AF50"/>
                </a:solidFill>
                <a:latin typeface="Times New Roman"/>
                <a:cs typeface="Times New Roman"/>
              </a:rPr>
              <a:t>аттестации, </a:t>
            </a:r>
            <a:r>
              <a:rPr sz="16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AF50"/>
                </a:solidFill>
                <a:latin typeface="Times New Roman"/>
                <a:cs typeface="Times New Roman"/>
              </a:rPr>
              <a:t>проведенного </a:t>
            </a:r>
            <a:r>
              <a:rPr sz="1600" dirty="0">
                <a:solidFill>
                  <a:srgbClr val="00AF50"/>
                </a:solidFill>
                <a:latin typeface="Times New Roman"/>
                <a:cs typeface="Times New Roman"/>
              </a:rPr>
              <a:t>при 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участии </a:t>
            </a:r>
            <a:r>
              <a:rPr sz="1600" spc="-10" dirty="0">
                <a:solidFill>
                  <a:srgbClr val="00AF50"/>
                </a:solidFill>
                <a:latin typeface="Times New Roman"/>
                <a:cs typeface="Times New Roman"/>
              </a:rPr>
              <a:t>оператора, </a:t>
            </a:r>
            <a:r>
              <a:rPr sz="1600" dirty="0">
                <a:solidFill>
                  <a:srgbClr val="00AF50"/>
                </a:solidFill>
                <a:latin typeface="Times New Roman"/>
                <a:cs typeface="Times New Roman"/>
              </a:rPr>
              <a:t>могут быть 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учтены </a:t>
            </a:r>
            <a:r>
              <a:rPr sz="1600" dirty="0">
                <a:solidFill>
                  <a:srgbClr val="00AF50"/>
                </a:solidFill>
                <a:latin typeface="Times New Roman"/>
                <a:cs typeface="Times New Roman"/>
              </a:rPr>
              <a:t>при 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выставлении </a:t>
            </a:r>
            <a:r>
              <a:rPr sz="16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оценки по </a:t>
            </a:r>
            <a:r>
              <a:rPr sz="1600" spc="-10" dirty="0">
                <a:solidFill>
                  <a:srgbClr val="00AF50"/>
                </a:solidFill>
                <a:latin typeface="Times New Roman"/>
                <a:cs typeface="Times New Roman"/>
              </a:rPr>
              <a:t>итогам ГИА 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в </a:t>
            </a:r>
            <a:r>
              <a:rPr sz="1600" spc="-10" dirty="0">
                <a:solidFill>
                  <a:srgbClr val="00AF50"/>
                </a:solidFill>
                <a:latin typeface="Times New Roman"/>
                <a:cs typeface="Times New Roman"/>
              </a:rPr>
              <a:t>форме </a:t>
            </a:r>
            <a:r>
              <a:rPr sz="1600" spc="-5" dirty="0">
                <a:solidFill>
                  <a:srgbClr val="00AF50"/>
                </a:solidFill>
                <a:latin typeface="Times New Roman"/>
                <a:cs typeface="Times New Roman"/>
              </a:rPr>
              <a:t>демонстрационного экзамена (по заявлению </a:t>
            </a:r>
            <a:r>
              <a:rPr sz="1600" spc="-38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AF50"/>
                </a:solidFill>
                <a:latin typeface="Times New Roman"/>
                <a:cs typeface="Times New Roman"/>
              </a:rPr>
              <a:t>выпускника)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4649" y="62864"/>
            <a:ext cx="15189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spc="-10" dirty="0">
                <a:solidFill>
                  <a:srgbClr val="1F3863"/>
                </a:solidFill>
                <a:latin typeface="Times New Roman"/>
                <a:cs typeface="Times New Roman"/>
              </a:rPr>
              <a:t>Э</a:t>
            </a:r>
            <a:r>
              <a:rPr sz="2200" b="0" spc="-65" dirty="0">
                <a:solidFill>
                  <a:srgbClr val="1F3863"/>
                </a:solidFill>
                <a:latin typeface="Times New Roman"/>
                <a:cs typeface="Times New Roman"/>
              </a:rPr>
              <a:t>К</a:t>
            </a:r>
            <a:r>
              <a:rPr sz="2200" b="0" spc="-5" dirty="0">
                <a:solidFill>
                  <a:srgbClr val="1F3863"/>
                </a:solidFill>
                <a:latin typeface="Times New Roman"/>
                <a:cs typeface="Times New Roman"/>
              </a:rPr>
              <a:t>СПЕ</a:t>
            </a:r>
            <a:r>
              <a:rPr sz="2200" b="0" spc="15" dirty="0">
                <a:solidFill>
                  <a:srgbClr val="1F3863"/>
                </a:solidFill>
                <a:latin typeface="Times New Roman"/>
                <a:cs typeface="Times New Roman"/>
              </a:rPr>
              <a:t>Р</a:t>
            </a:r>
            <a:r>
              <a:rPr sz="2200" b="0" spc="-5" dirty="0">
                <a:solidFill>
                  <a:srgbClr val="1F3863"/>
                </a:solidFill>
                <a:latin typeface="Times New Roman"/>
                <a:cs typeface="Times New Roman"/>
              </a:rPr>
              <a:t>ТЫ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27456"/>
            <a:ext cx="490855" cy="57150"/>
          </a:xfrm>
          <a:custGeom>
            <a:avLst/>
            <a:gdLst/>
            <a:ahLst/>
            <a:cxnLst/>
            <a:rect l="l" t="t" r="r" b="b"/>
            <a:pathLst>
              <a:path w="490855" h="57150">
                <a:moveTo>
                  <a:pt x="490728" y="0"/>
                </a:moveTo>
                <a:lnTo>
                  <a:pt x="0" y="0"/>
                </a:lnTo>
                <a:lnTo>
                  <a:pt x="0" y="57150"/>
                </a:lnTo>
                <a:lnTo>
                  <a:pt x="490728" y="57150"/>
                </a:lnTo>
                <a:lnTo>
                  <a:pt x="490728" y="0"/>
                </a:lnTo>
                <a:close/>
              </a:path>
            </a:pathLst>
          </a:custGeom>
          <a:solidFill>
            <a:srgbClr val="20397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34313" y="856233"/>
            <a:ext cx="10642600" cy="1117600"/>
            <a:chOff x="734313" y="856233"/>
            <a:chExt cx="10642600" cy="1117600"/>
          </a:xfrm>
        </p:grpSpPr>
        <p:sp>
          <p:nvSpPr>
            <p:cNvPr id="5" name="object 5"/>
            <p:cNvSpPr/>
            <p:nvPr/>
          </p:nvSpPr>
          <p:spPr>
            <a:xfrm>
              <a:off x="740663" y="862583"/>
              <a:ext cx="10629900" cy="1104900"/>
            </a:xfrm>
            <a:custGeom>
              <a:avLst/>
              <a:gdLst/>
              <a:ahLst/>
              <a:cxnLst/>
              <a:rect l="l" t="t" r="r" b="b"/>
              <a:pathLst>
                <a:path w="10629900" h="1104900">
                  <a:moveTo>
                    <a:pt x="10361676" y="0"/>
                  </a:moveTo>
                  <a:lnTo>
                    <a:pt x="268185" y="0"/>
                  </a:lnTo>
                  <a:lnTo>
                    <a:pt x="219981" y="4319"/>
                  </a:lnTo>
                  <a:lnTo>
                    <a:pt x="174610" y="16772"/>
                  </a:lnTo>
                  <a:lnTo>
                    <a:pt x="132830" y="36604"/>
                  </a:lnTo>
                  <a:lnTo>
                    <a:pt x="95400" y="63058"/>
                  </a:lnTo>
                  <a:lnTo>
                    <a:pt x="63076" y="95380"/>
                  </a:lnTo>
                  <a:lnTo>
                    <a:pt x="36616" y="132813"/>
                  </a:lnTo>
                  <a:lnTo>
                    <a:pt x="16779" y="174602"/>
                  </a:lnTo>
                  <a:lnTo>
                    <a:pt x="4321" y="219991"/>
                  </a:lnTo>
                  <a:lnTo>
                    <a:pt x="0" y="268224"/>
                  </a:lnTo>
                  <a:lnTo>
                    <a:pt x="0" y="836676"/>
                  </a:lnTo>
                  <a:lnTo>
                    <a:pt x="4321" y="884908"/>
                  </a:lnTo>
                  <a:lnTo>
                    <a:pt x="16779" y="930297"/>
                  </a:lnTo>
                  <a:lnTo>
                    <a:pt x="36616" y="972086"/>
                  </a:lnTo>
                  <a:lnTo>
                    <a:pt x="63076" y="1009519"/>
                  </a:lnTo>
                  <a:lnTo>
                    <a:pt x="95400" y="1041841"/>
                  </a:lnTo>
                  <a:lnTo>
                    <a:pt x="132830" y="1068295"/>
                  </a:lnTo>
                  <a:lnTo>
                    <a:pt x="174610" y="1088127"/>
                  </a:lnTo>
                  <a:lnTo>
                    <a:pt x="219981" y="1100580"/>
                  </a:lnTo>
                  <a:lnTo>
                    <a:pt x="268185" y="1104900"/>
                  </a:lnTo>
                  <a:lnTo>
                    <a:pt x="10361676" y="1104900"/>
                  </a:lnTo>
                  <a:lnTo>
                    <a:pt x="10409908" y="1100580"/>
                  </a:lnTo>
                  <a:lnTo>
                    <a:pt x="10455297" y="1088127"/>
                  </a:lnTo>
                  <a:lnTo>
                    <a:pt x="10497086" y="1068295"/>
                  </a:lnTo>
                  <a:lnTo>
                    <a:pt x="10534519" y="1041841"/>
                  </a:lnTo>
                  <a:lnTo>
                    <a:pt x="10566841" y="1009519"/>
                  </a:lnTo>
                  <a:lnTo>
                    <a:pt x="10593295" y="972086"/>
                  </a:lnTo>
                  <a:lnTo>
                    <a:pt x="10613127" y="930297"/>
                  </a:lnTo>
                  <a:lnTo>
                    <a:pt x="10625580" y="884908"/>
                  </a:lnTo>
                  <a:lnTo>
                    <a:pt x="10629900" y="836676"/>
                  </a:lnTo>
                  <a:lnTo>
                    <a:pt x="10629900" y="268224"/>
                  </a:lnTo>
                  <a:lnTo>
                    <a:pt x="10625580" y="219991"/>
                  </a:lnTo>
                  <a:lnTo>
                    <a:pt x="10613127" y="174602"/>
                  </a:lnTo>
                  <a:lnTo>
                    <a:pt x="10593295" y="132813"/>
                  </a:lnTo>
                  <a:lnTo>
                    <a:pt x="10566841" y="95380"/>
                  </a:lnTo>
                  <a:lnTo>
                    <a:pt x="10534519" y="63058"/>
                  </a:lnTo>
                  <a:lnTo>
                    <a:pt x="10497086" y="36604"/>
                  </a:lnTo>
                  <a:lnTo>
                    <a:pt x="10455297" y="16772"/>
                  </a:lnTo>
                  <a:lnTo>
                    <a:pt x="10409908" y="4319"/>
                  </a:lnTo>
                  <a:lnTo>
                    <a:pt x="1036167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0663" y="862583"/>
              <a:ext cx="10629900" cy="1104900"/>
            </a:xfrm>
            <a:custGeom>
              <a:avLst/>
              <a:gdLst/>
              <a:ahLst/>
              <a:cxnLst/>
              <a:rect l="l" t="t" r="r" b="b"/>
              <a:pathLst>
                <a:path w="10629900" h="1104900">
                  <a:moveTo>
                    <a:pt x="0" y="268224"/>
                  </a:moveTo>
                  <a:lnTo>
                    <a:pt x="4321" y="219991"/>
                  </a:lnTo>
                  <a:lnTo>
                    <a:pt x="16779" y="174602"/>
                  </a:lnTo>
                  <a:lnTo>
                    <a:pt x="36616" y="132813"/>
                  </a:lnTo>
                  <a:lnTo>
                    <a:pt x="63076" y="95380"/>
                  </a:lnTo>
                  <a:lnTo>
                    <a:pt x="95400" y="63058"/>
                  </a:lnTo>
                  <a:lnTo>
                    <a:pt x="132830" y="36604"/>
                  </a:lnTo>
                  <a:lnTo>
                    <a:pt x="174610" y="16772"/>
                  </a:lnTo>
                  <a:lnTo>
                    <a:pt x="219981" y="4319"/>
                  </a:lnTo>
                  <a:lnTo>
                    <a:pt x="268185" y="0"/>
                  </a:lnTo>
                  <a:lnTo>
                    <a:pt x="10361676" y="0"/>
                  </a:lnTo>
                  <a:lnTo>
                    <a:pt x="10409908" y="4319"/>
                  </a:lnTo>
                  <a:lnTo>
                    <a:pt x="10455297" y="16772"/>
                  </a:lnTo>
                  <a:lnTo>
                    <a:pt x="10497086" y="36604"/>
                  </a:lnTo>
                  <a:lnTo>
                    <a:pt x="10534519" y="63058"/>
                  </a:lnTo>
                  <a:lnTo>
                    <a:pt x="10566841" y="95380"/>
                  </a:lnTo>
                  <a:lnTo>
                    <a:pt x="10593295" y="132813"/>
                  </a:lnTo>
                  <a:lnTo>
                    <a:pt x="10613127" y="174602"/>
                  </a:lnTo>
                  <a:lnTo>
                    <a:pt x="10625580" y="219991"/>
                  </a:lnTo>
                  <a:lnTo>
                    <a:pt x="10629900" y="268224"/>
                  </a:lnTo>
                  <a:lnTo>
                    <a:pt x="10629900" y="836676"/>
                  </a:lnTo>
                  <a:lnTo>
                    <a:pt x="10625580" y="884908"/>
                  </a:lnTo>
                  <a:lnTo>
                    <a:pt x="10613127" y="930297"/>
                  </a:lnTo>
                  <a:lnTo>
                    <a:pt x="10593295" y="972086"/>
                  </a:lnTo>
                  <a:lnTo>
                    <a:pt x="10566841" y="1009519"/>
                  </a:lnTo>
                  <a:lnTo>
                    <a:pt x="10534519" y="1041841"/>
                  </a:lnTo>
                  <a:lnTo>
                    <a:pt x="10497086" y="1068295"/>
                  </a:lnTo>
                  <a:lnTo>
                    <a:pt x="10455297" y="1088127"/>
                  </a:lnTo>
                  <a:lnTo>
                    <a:pt x="10409908" y="1100580"/>
                  </a:lnTo>
                  <a:lnTo>
                    <a:pt x="10361676" y="1104900"/>
                  </a:lnTo>
                  <a:lnTo>
                    <a:pt x="268185" y="1104900"/>
                  </a:lnTo>
                  <a:lnTo>
                    <a:pt x="219981" y="1100580"/>
                  </a:lnTo>
                  <a:lnTo>
                    <a:pt x="174610" y="1088127"/>
                  </a:lnTo>
                  <a:lnTo>
                    <a:pt x="132830" y="1068295"/>
                  </a:lnTo>
                  <a:lnTo>
                    <a:pt x="95400" y="1041841"/>
                  </a:lnTo>
                  <a:lnTo>
                    <a:pt x="63076" y="1009519"/>
                  </a:lnTo>
                  <a:lnTo>
                    <a:pt x="36616" y="972086"/>
                  </a:lnTo>
                  <a:lnTo>
                    <a:pt x="16779" y="930297"/>
                  </a:lnTo>
                  <a:lnTo>
                    <a:pt x="4321" y="884908"/>
                  </a:lnTo>
                  <a:lnTo>
                    <a:pt x="0" y="836676"/>
                  </a:lnTo>
                  <a:lnTo>
                    <a:pt x="0" y="268224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001979" y="1037971"/>
            <a:ext cx="1018921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Квалифицированные</a:t>
            </a:r>
            <a:r>
              <a:rPr sz="1800" dirty="0">
                <a:latin typeface="Times New Roman"/>
                <a:cs typeface="Times New Roman"/>
              </a:rPr>
              <a:t> специалисты,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являющиеся</a:t>
            </a:r>
            <a:r>
              <a:rPr sz="1800" dirty="0">
                <a:latin typeface="Times New Roman"/>
                <a:cs typeface="Times New Roman"/>
              </a:rPr>
              <a:t> профессионалами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соответствующей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области,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привлекаемые </a:t>
            </a:r>
            <a:r>
              <a:rPr sz="1800" dirty="0">
                <a:latin typeface="Times New Roman"/>
                <a:cs typeface="Times New Roman"/>
              </a:rPr>
              <a:t>к </a:t>
            </a:r>
            <a:r>
              <a:rPr sz="1800" spc="-10" dirty="0">
                <a:latin typeface="Times New Roman"/>
                <a:cs typeface="Times New Roman"/>
              </a:rPr>
              <a:t>разработке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0" dirty="0">
                <a:latin typeface="Times New Roman"/>
                <a:cs typeface="Times New Roman"/>
              </a:rPr>
              <a:t>экспертизе оценочных материалов </a:t>
            </a:r>
            <a:r>
              <a:rPr sz="1800" spc="-5" dirty="0">
                <a:latin typeface="Times New Roman"/>
                <a:cs typeface="Times New Roman"/>
              </a:rPr>
              <a:t>или </a:t>
            </a:r>
            <a:r>
              <a:rPr sz="1800" dirty="0">
                <a:latin typeface="Times New Roman"/>
                <a:cs typeface="Times New Roman"/>
              </a:rPr>
              <a:t>к </a:t>
            </a:r>
            <a:r>
              <a:rPr sz="1800" spc="-10" dirty="0">
                <a:latin typeface="Times New Roman"/>
                <a:cs typeface="Times New Roman"/>
              </a:rPr>
              <a:t>проведению </a:t>
            </a:r>
            <a:r>
              <a:rPr sz="1800" spc="-5" dirty="0">
                <a:latin typeface="Times New Roman"/>
                <a:cs typeface="Times New Roman"/>
              </a:rPr>
              <a:t>демонстрационного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экзамена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8476" y="2462225"/>
            <a:ext cx="14198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ЭКСПЕРТ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ДЭ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65270" y="2475738"/>
            <a:ext cx="25946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Times New Roman"/>
                <a:cs typeface="Times New Roman"/>
              </a:rPr>
              <a:t>ГЛАВНЫЙ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ЭКСПЕРТ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ДЭ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46402" y="3025902"/>
            <a:ext cx="22567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78041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Times New Roman"/>
                <a:cs typeface="Times New Roman"/>
              </a:rPr>
              <a:t>О</a:t>
            </a:r>
            <a:r>
              <a:rPr sz="1200" dirty="0">
                <a:latin typeface="Times New Roman"/>
                <a:cs typeface="Times New Roman"/>
              </a:rPr>
              <a:t>ц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ни</a:t>
            </a:r>
            <a:r>
              <a:rPr sz="1200" spc="-15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ае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б</a:t>
            </a:r>
            <a:r>
              <a:rPr sz="1200" spc="-15" dirty="0">
                <a:latin typeface="Times New Roman"/>
                <a:cs typeface="Times New Roman"/>
              </a:rPr>
              <a:t>о</a:t>
            </a:r>
            <a:r>
              <a:rPr sz="1200" spc="-10" dirty="0">
                <a:latin typeface="Times New Roman"/>
                <a:cs typeface="Times New Roman"/>
              </a:rPr>
              <a:t>т</a:t>
            </a:r>
            <a:r>
              <a:rPr sz="1200" dirty="0">
                <a:latin typeface="Times New Roman"/>
                <a:cs typeface="Times New Roman"/>
              </a:rPr>
              <a:t>у  </a:t>
            </a:r>
            <a:r>
              <a:rPr sz="1200" spc="-10" dirty="0">
                <a:latin typeface="Times New Roman"/>
                <a:cs typeface="Times New Roman"/>
              </a:rPr>
              <a:t>выпускников</a:t>
            </a:r>
            <a:endParaRPr sz="120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Не </a:t>
            </a:r>
            <a:r>
              <a:rPr sz="1200" spc="-10" dirty="0">
                <a:latin typeface="Times New Roman"/>
                <a:cs typeface="Times New Roman"/>
              </a:rPr>
              <a:t>может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работать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образовательной организации </a:t>
            </a:r>
            <a:r>
              <a:rPr sz="1200" spc="-2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выпускника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87188" y="3039236"/>
            <a:ext cx="20935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200" spc="-10" dirty="0">
                <a:latin typeface="Times New Roman"/>
                <a:cs typeface="Times New Roman"/>
              </a:rPr>
              <a:t>Организует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15" dirty="0">
                <a:latin typeface="Times New Roman"/>
                <a:cs typeface="Times New Roman"/>
              </a:rPr>
              <a:t>контролирует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деятельность</a:t>
            </a:r>
            <a:endParaRPr sz="1200">
              <a:latin typeface="Times New Roman"/>
              <a:cs typeface="Times New Roman"/>
            </a:endParaRPr>
          </a:p>
          <a:p>
            <a:pPr marL="299085" marR="2032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Не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участвует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оценивании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результатов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87064" y="4094797"/>
            <a:ext cx="4903470" cy="740410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z="1800" spc="-50" dirty="0">
                <a:latin typeface="Times New Roman"/>
                <a:cs typeface="Times New Roman"/>
              </a:rPr>
              <a:t>РАЗРАБОТЧИКИ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ОЦЕНОЧНЫХ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МАТЕРИАЛОВ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810"/>
              </a:spcBef>
            </a:pPr>
            <a:r>
              <a:rPr sz="1200" spc="-10" dirty="0">
                <a:latin typeface="Times New Roman"/>
                <a:cs typeface="Times New Roman"/>
              </a:rPr>
              <a:t>ПРЕДПОЧТИТЕЛЬНО: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18275" y="4992370"/>
            <a:ext cx="1952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Квалификационная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категория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18275" y="5358129"/>
            <a:ext cx="1422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Педагогический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стаж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18275" y="5724245"/>
            <a:ext cx="26790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Опыт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разработки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оценочных материалов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18275" y="6090005"/>
            <a:ext cx="49339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Опыт</a:t>
            </a:r>
            <a:r>
              <a:rPr sz="1200" spc="-10" dirty="0">
                <a:latin typeface="Times New Roman"/>
                <a:cs typeface="Times New Roman"/>
              </a:rPr>
              <a:t> участия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организации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5" dirty="0">
                <a:latin typeface="Times New Roman"/>
                <a:cs typeface="Times New Roman"/>
              </a:rPr>
              <a:t> проведении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соревновательных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мероприятий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351644" y="3013964"/>
            <a:ext cx="244792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Times New Roman"/>
                <a:cs typeface="Times New Roman"/>
              </a:rPr>
              <a:t>Ответственный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15" dirty="0">
                <a:latin typeface="Times New Roman"/>
                <a:cs typeface="Times New Roman"/>
              </a:rPr>
              <a:t>оборудование,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инфраструктуру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соблюдение </a:t>
            </a:r>
            <a:r>
              <a:rPr sz="1200" spc="-5" dirty="0">
                <a:latin typeface="Times New Roman"/>
                <a:cs typeface="Times New Roman"/>
              </a:rPr>
              <a:t> техники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безопасности</a:t>
            </a:r>
            <a:endParaRPr sz="1200">
              <a:latin typeface="Times New Roman"/>
              <a:cs typeface="Times New Roman"/>
            </a:endParaRPr>
          </a:p>
          <a:p>
            <a:pPr marL="299085" marR="8191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Не является </a:t>
            </a:r>
            <a:r>
              <a:rPr sz="1200" spc="-10" dirty="0">
                <a:latin typeface="Times New Roman"/>
                <a:cs typeface="Times New Roman"/>
              </a:rPr>
              <a:t>членом </a:t>
            </a:r>
            <a:r>
              <a:rPr sz="1200" spc="-5" dirty="0">
                <a:latin typeface="Times New Roman"/>
                <a:cs typeface="Times New Roman"/>
              </a:rPr>
              <a:t>экспертной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группы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09941" y="2484882"/>
            <a:ext cx="3175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ТЕХНИЧЕСКИЙ</a:t>
            </a:r>
            <a:r>
              <a:rPr sz="1800" spc="-10" dirty="0">
                <a:latin typeface="Times New Roman"/>
                <a:cs typeface="Times New Roman"/>
              </a:rPr>
              <a:t> ЭКСПЕРТ </a:t>
            </a:r>
            <a:r>
              <a:rPr sz="1800" spc="20" dirty="0">
                <a:latin typeface="Times New Roman"/>
                <a:cs typeface="Times New Roman"/>
              </a:rPr>
              <a:t>ДЭ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81578" y="5017389"/>
            <a:ext cx="848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Член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Ф</a:t>
            </a:r>
            <a:r>
              <a:rPr sz="1200" dirty="0">
                <a:latin typeface="Times New Roman"/>
                <a:cs typeface="Times New Roman"/>
              </a:rPr>
              <a:t>УМО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73530" y="5382844"/>
            <a:ext cx="27571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Представитель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организации-работодателя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71550" y="5749238"/>
            <a:ext cx="35560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Преподаватель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дисциплин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профессионального </a:t>
            </a:r>
            <a:r>
              <a:rPr sz="1200" spc="-25" dirty="0">
                <a:latin typeface="Times New Roman"/>
                <a:cs typeface="Times New Roman"/>
              </a:rPr>
              <a:t>модуля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7912" y="2859088"/>
            <a:ext cx="950847" cy="950847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463" y="2996583"/>
            <a:ext cx="1013460" cy="747484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4634484" y="4960365"/>
            <a:ext cx="1579245" cy="1010919"/>
            <a:chOff x="4634484" y="4960365"/>
            <a:chExt cx="1579245" cy="1010919"/>
          </a:xfrm>
        </p:grpSpPr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34484" y="4977666"/>
              <a:ext cx="1578864" cy="99308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387340" y="4966715"/>
              <a:ext cx="668020" cy="396240"/>
            </a:xfrm>
            <a:custGeom>
              <a:avLst/>
              <a:gdLst/>
              <a:ahLst/>
              <a:cxnLst/>
              <a:rect l="l" t="t" r="r" b="b"/>
              <a:pathLst>
                <a:path w="668020" h="396239">
                  <a:moveTo>
                    <a:pt x="667512" y="0"/>
                  </a:moveTo>
                  <a:lnTo>
                    <a:pt x="0" y="0"/>
                  </a:lnTo>
                  <a:lnTo>
                    <a:pt x="0" y="396239"/>
                  </a:lnTo>
                  <a:lnTo>
                    <a:pt x="667512" y="396239"/>
                  </a:lnTo>
                  <a:lnTo>
                    <a:pt x="6675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387340" y="4966715"/>
              <a:ext cx="668020" cy="396240"/>
            </a:xfrm>
            <a:custGeom>
              <a:avLst/>
              <a:gdLst/>
              <a:ahLst/>
              <a:cxnLst/>
              <a:rect l="l" t="t" r="r" b="b"/>
              <a:pathLst>
                <a:path w="668020" h="396239">
                  <a:moveTo>
                    <a:pt x="0" y="396239"/>
                  </a:moveTo>
                  <a:lnTo>
                    <a:pt x="667512" y="396239"/>
                  </a:lnTo>
                  <a:lnTo>
                    <a:pt x="667512" y="0"/>
                  </a:lnTo>
                  <a:lnTo>
                    <a:pt x="0" y="0"/>
                  </a:lnTo>
                  <a:lnTo>
                    <a:pt x="0" y="39623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8" name="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97619" y="2977919"/>
            <a:ext cx="865585" cy="8655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2327" y="204038"/>
            <a:ext cx="35648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spc="-30" dirty="0">
                <a:solidFill>
                  <a:srgbClr val="1F3863"/>
                </a:solidFill>
                <a:latin typeface="Times New Roman"/>
                <a:cs typeface="Times New Roman"/>
              </a:rPr>
              <a:t>ФЕДЕРАЛЬНЫЙ </a:t>
            </a:r>
            <a:r>
              <a:rPr sz="2200" b="0" spc="-70" dirty="0">
                <a:solidFill>
                  <a:srgbClr val="1F3863"/>
                </a:solidFill>
                <a:latin typeface="Times New Roman"/>
                <a:cs typeface="Times New Roman"/>
              </a:rPr>
              <a:t>ОПЕРАТОР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97763"/>
            <a:ext cx="509270" cy="0"/>
          </a:xfrm>
          <a:custGeom>
            <a:avLst/>
            <a:gdLst/>
            <a:ahLst/>
            <a:cxnLst/>
            <a:rect l="l" t="t" r="r" b="b"/>
            <a:pathLst>
              <a:path w="509270">
                <a:moveTo>
                  <a:pt x="0" y="0"/>
                </a:moveTo>
                <a:lnTo>
                  <a:pt x="509016" y="0"/>
                </a:lnTo>
              </a:path>
            </a:pathLst>
          </a:custGeom>
          <a:ln w="57150">
            <a:solidFill>
              <a:srgbClr val="2039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17931" y="4989321"/>
            <a:ext cx="11403965" cy="666115"/>
            <a:chOff x="217931" y="4989321"/>
            <a:chExt cx="11403965" cy="666115"/>
          </a:xfrm>
        </p:grpSpPr>
        <p:sp>
          <p:nvSpPr>
            <p:cNvPr id="5" name="object 5"/>
            <p:cNvSpPr/>
            <p:nvPr/>
          </p:nvSpPr>
          <p:spPr>
            <a:xfrm>
              <a:off x="217931" y="5449823"/>
              <a:ext cx="11403965" cy="76200"/>
            </a:xfrm>
            <a:custGeom>
              <a:avLst/>
              <a:gdLst/>
              <a:ahLst/>
              <a:cxnLst/>
              <a:rect l="l" t="t" r="r" b="b"/>
              <a:pathLst>
                <a:path w="11403965" h="76200">
                  <a:moveTo>
                    <a:pt x="11327638" y="0"/>
                  </a:moveTo>
                  <a:lnTo>
                    <a:pt x="11327638" y="76200"/>
                  </a:lnTo>
                  <a:lnTo>
                    <a:pt x="11391138" y="44450"/>
                  </a:lnTo>
                  <a:lnTo>
                    <a:pt x="11340465" y="44450"/>
                  </a:lnTo>
                  <a:lnTo>
                    <a:pt x="11340465" y="31750"/>
                  </a:lnTo>
                  <a:lnTo>
                    <a:pt x="11391138" y="31750"/>
                  </a:lnTo>
                  <a:lnTo>
                    <a:pt x="11327638" y="0"/>
                  </a:lnTo>
                  <a:close/>
                </a:path>
                <a:path w="11403965" h="76200">
                  <a:moveTo>
                    <a:pt x="11327638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11327638" y="44450"/>
                  </a:lnTo>
                  <a:lnTo>
                    <a:pt x="11327638" y="31750"/>
                  </a:lnTo>
                  <a:close/>
                </a:path>
                <a:path w="11403965" h="76200">
                  <a:moveTo>
                    <a:pt x="11391138" y="31750"/>
                  </a:moveTo>
                  <a:lnTo>
                    <a:pt x="11340465" y="31750"/>
                  </a:lnTo>
                  <a:lnTo>
                    <a:pt x="11340465" y="44450"/>
                  </a:lnTo>
                  <a:lnTo>
                    <a:pt x="11391138" y="44450"/>
                  </a:lnTo>
                  <a:lnTo>
                    <a:pt x="11403838" y="38100"/>
                  </a:lnTo>
                  <a:lnTo>
                    <a:pt x="11391138" y="3175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5571" y="5041391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40" h="280670">
                  <a:moveTo>
                    <a:pt x="140970" y="0"/>
                  </a:moveTo>
                  <a:lnTo>
                    <a:pt x="96414" y="7144"/>
                  </a:lnTo>
                  <a:lnTo>
                    <a:pt x="57716" y="27041"/>
                  </a:lnTo>
                  <a:lnTo>
                    <a:pt x="27200" y="57387"/>
                  </a:lnTo>
                  <a:lnTo>
                    <a:pt x="7187" y="95877"/>
                  </a:lnTo>
                  <a:lnTo>
                    <a:pt x="0" y="140207"/>
                  </a:lnTo>
                  <a:lnTo>
                    <a:pt x="7187" y="184538"/>
                  </a:lnTo>
                  <a:lnTo>
                    <a:pt x="27200" y="223028"/>
                  </a:lnTo>
                  <a:lnTo>
                    <a:pt x="57716" y="253374"/>
                  </a:lnTo>
                  <a:lnTo>
                    <a:pt x="96414" y="273271"/>
                  </a:lnTo>
                  <a:lnTo>
                    <a:pt x="140970" y="280415"/>
                  </a:lnTo>
                  <a:lnTo>
                    <a:pt x="185525" y="273271"/>
                  </a:lnTo>
                  <a:lnTo>
                    <a:pt x="224223" y="253374"/>
                  </a:lnTo>
                  <a:lnTo>
                    <a:pt x="254739" y="223028"/>
                  </a:lnTo>
                  <a:lnTo>
                    <a:pt x="274752" y="184538"/>
                  </a:lnTo>
                  <a:lnTo>
                    <a:pt x="281940" y="140207"/>
                  </a:lnTo>
                  <a:lnTo>
                    <a:pt x="274752" y="95877"/>
                  </a:lnTo>
                  <a:lnTo>
                    <a:pt x="254739" y="57387"/>
                  </a:lnTo>
                  <a:lnTo>
                    <a:pt x="224223" y="27041"/>
                  </a:lnTo>
                  <a:lnTo>
                    <a:pt x="185525" y="7144"/>
                  </a:lnTo>
                  <a:lnTo>
                    <a:pt x="14097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5571" y="5041391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40" h="280670">
                  <a:moveTo>
                    <a:pt x="0" y="140207"/>
                  </a:moveTo>
                  <a:lnTo>
                    <a:pt x="7187" y="95877"/>
                  </a:lnTo>
                  <a:lnTo>
                    <a:pt x="27200" y="57387"/>
                  </a:lnTo>
                  <a:lnTo>
                    <a:pt x="57716" y="27041"/>
                  </a:lnTo>
                  <a:lnTo>
                    <a:pt x="96414" y="7144"/>
                  </a:lnTo>
                  <a:lnTo>
                    <a:pt x="140970" y="0"/>
                  </a:lnTo>
                  <a:lnTo>
                    <a:pt x="185525" y="7144"/>
                  </a:lnTo>
                  <a:lnTo>
                    <a:pt x="224223" y="27041"/>
                  </a:lnTo>
                  <a:lnTo>
                    <a:pt x="254739" y="57387"/>
                  </a:lnTo>
                  <a:lnTo>
                    <a:pt x="274752" y="95877"/>
                  </a:lnTo>
                  <a:lnTo>
                    <a:pt x="281940" y="140207"/>
                  </a:lnTo>
                  <a:lnTo>
                    <a:pt x="274752" y="184538"/>
                  </a:lnTo>
                  <a:lnTo>
                    <a:pt x="254739" y="223028"/>
                  </a:lnTo>
                  <a:lnTo>
                    <a:pt x="224223" y="253374"/>
                  </a:lnTo>
                  <a:lnTo>
                    <a:pt x="185525" y="273271"/>
                  </a:lnTo>
                  <a:lnTo>
                    <a:pt x="140970" y="280415"/>
                  </a:lnTo>
                  <a:lnTo>
                    <a:pt x="96414" y="273271"/>
                  </a:lnTo>
                  <a:lnTo>
                    <a:pt x="57716" y="253374"/>
                  </a:lnTo>
                  <a:lnTo>
                    <a:pt x="27200" y="223028"/>
                  </a:lnTo>
                  <a:lnTo>
                    <a:pt x="7187" y="184538"/>
                  </a:lnTo>
                  <a:lnTo>
                    <a:pt x="0" y="140207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2900" y="4995671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0" y="140207"/>
                  </a:moveTo>
                  <a:lnTo>
                    <a:pt x="7148" y="95877"/>
                  </a:lnTo>
                  <a:lnTo>
                    <a:pt x="27052" y="57387"/>
                  </a:lnTo>
                  <a:lnTo>
                    <a:pt x="57404" y="27041"/>
                  </a:lnTo>
                  <a:lnTo>
                    <a:pt x="95892" y="7144"/>
                  </a:lnTo>
                  <a:lnTo>
                    <a:pt x="140208" y="0"/>
                  </a:lnTo>
                  <a:lnTo>
                    <a:pt x="184523" y="7144"/>
                  </a:lnTo>
                  <a:lnTo>
                    <a:pt x="223011" y="27041"/>
                  </a:lnTo>
                  <a:lnTo>
                    <a:pt x="253363" y="57387"/>
                  </a:lnTo>
                  <a:lnTo>
                    <a:pt x="273267" y="95877"/>
                  </a:lnTo>
                  <a:lnTo>
                    <a:pt x="280416" y="140207"/>
                  </a:lnTo>
                  <a:lnTo>
                    <a:pt x="273267" y="184538"/>
                  </a:lnTo>
                  <a:lnTo>
                    <a:pt x="253363" y="223028"/>
                  </a:lnTo>
                  <a:lnTo>
                    <a:pt x="223011" y="253374"/>
                  </a:lnTo>
                  <a:lnTo>
                    <a:pt x="184523" y="273271"/>
                  </a:lnTo>
                  <a:lnTo>
                    <a:pt x="140208" y="280415"/>
                  </a:lnTo>
                  <a:lnTo>
                    <a:pt x="95892" y="273271"/>
                  </a:lnTo>
                  <a:lnTo>
                    <a:pt x="57404" y="253374"/>
                  </a:lnTo>
                  <a:lnTo>
                    <a:pt x="27052" y="223028"/>
                  </a:lnTo>
                  <a:lnTo>
                    <a:pt x="7148" y="184538"/>
                  </a:lnTo>
                  <a:lnTo>
                    <a:pt x="0" y="140207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4443" y="5321807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5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43229" y="5478881"/>
            <a:ext cx="156464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spc="-5" dirty="0">
                <a:latin typeface="Times New Roman"/>
                <a:cs typeface="Times New Roman"/>
              </a:rPr>
              <a:t>рганизационн</a:t>
            </a:r>
            <a:r>
              <a:rPr sz="1600" spc="20" dirty="0">
                <a:latin typeface="Times New Roman"/>
                <a:cs typeface="Times New Roman"/>
              </a:rPr>
              <a:t>о</a:t>
            </a:r>
            <a:r>
              <a:rPr sz="1600" spc="-5" dirty="0">
                <a:latin typeface="Times New Roman"/>
                <a:cs typeface="Times New Roman"/>
              </a:rPr>
              <a:t>е  и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методическое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сопровождение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процедуры </a:t>
            </a:r>
            <a:r>
              <a:rPr sz="1600" spc="15" dirty="0">
                <a:latin typeface="Times New Roman"/>
                <a:cs typeface="Times New Roman"/>
              </a:rPr>
              <a:t>ДЭ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323845" y="3904488"/>
            <a:ext cx="9266555" cy="1773555"/>
            <a:chOff x="2323845" y="3904488"/>
            <a:chExt cx="9266555" cy="1773555"/>
          </a:xfrm>
        </p:grpSpPr>
        <p:sp>
          <p:nvSpPr>
            <p:cNvPr id="12" name="object 12"/>
            <p:cNvSpPr/>
            <p:nvPr/>
          </p:nvSpPr>
          <p:spPr>
            <a:xfrm>
              <a:off x="2372867" y="5041391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39" h="280670">
                  <a:moveTo>
                    <a:pt x="140969" y="0"/>
                  </a:moveTo>
                  <a:lnTo>
                    <a:pt x="96414" y="7144"/>
                  </a:lnTo>
                  <a:lnTo>
                    <a:pt x="57716" y="27041"/>
                  </a:lnTo>
                  <a:lnTo>
                    <a:pt x="27200" y="57387"/>
                  </a:lnTo>
                  <a:lnTo>
                    <a:pt x="7187" y="95877"/>
                  </a:lnTo>
                  <a:lnTo>
                    <a:pt x="0" y="140207"/>
                  </a:lnTo>
                  <a:lnTo>
                    <a:pt x="7187" y="184538"/>
                  </a:lnTo>
                  <a:lnTo>
                    <a:pt x="27200" y="223028"/>
                  </a:lnTo>
                  <a:lnTo>
                    <a:pt x="57716" y="253374"/>
                  </a:lnTo>
                  <a:lnTo>
                    <a:pt x="96414" y="273271"/>
                  </a:lnTo>
                  <a:lnTo>
                    <a:pt x="140969" y="280415"/>
                  </a:lnTo>
                  <a:lnTo>
                    <a:pt x="185525" y="273271"/>
                  </a:lnTo>
                  <a:lnTo>
                    <a:pt x="224223" y="253374"/>
                  </a:lnTo>
                  <a:lnTo>
                    <a:pt x="254739" y="223028"/>
                  </a:lnTo>
                  <a:lnTo>
                    <a:pt x="274752" y="184538"/>
                  </a:lnTo>
                  <a:lnTo>
                    <a:pt x="281939" y="140207"/>
                  </a:lnTo>
                  <a:lnTo>
                    <a:pt x="274752" y="95877"/>
                  </a:lnTo>
                  <a:lnTo>
                    <a:pt x="254739" y="57387"/>
                  </a:lnTo>
                  <a:lnTo>
                    <a:pt x="224223" y="27041"/>
                  </a:lnTo>
                  <a:lnTo>
                    <a:pt x="185525" y="7144"/>
                  </a:lnTo>
                  <a:lnTo>
                    <a:pt x="140969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72867" y="5041391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39" h="280670">
                  <a:moveTo>
                    <a:pt x="0" y="140207"/>
                  </a:moveTo>
                  <a:lnTo>
                    <a:pt x="7187" y="95877"/>
                  </a:lnTo>
                  <a:lnTo>
                    <a:pt x="27200" y="57387"/>
                  </a:lnTo>
                  <a:lnTo>
                    <a:pt x="57716" y="27041"/>
                  </a:lnTo>
                  <a:lnTo>
                    <a:pt x="96414" y="7144"/>
                  </a:lnTo>
                  <a:lnTo>
                    <a:pt x="140969" y="0"/>
                  </a:lnTo>
                  <a:lnTo>
                    <a:pt x="185525" y="7144"/>
                  </a:lnTo>
                  <a:lnTo>
                    <a:pt x="224223" y="27041"/>
                  </a:lnTo>
                  <a:lnTo>
                    <a:pt x="254739" y="57387"/>
                  </a:lnTo>
                  <a:lnTo>
                    <a:pt x="274752" y="95877"/>
                  </a:lnTo>
                  <a:lnTo>
                    <a:pt x="281939" y="140207"/>
                  </a:lnTo>
                  <a:lnTo>
                    <a:pt x="274752" y="184538"/>
                  </a:lnTo>
                  <a:lnTo>
                    <a:pt x="254739" y="223028"/>
                  </a:lnTo>
                  <a:lnTo>
                    <a:pt x="224223" y="253374"/>
                  </a:lnTo>
                  <a:lnTo>
                    <a:pt x="185525" y="273271"/>
                  </a:lnTo>
                  <a:lnTo>
                    <a:pt x="140969" y="280415"/>
                  </a:lnTo>
                  <a:lnTo>
                    <a:pt x="96414" y="273271"/>
                  </a:lnTo>
                  <a:lnTo>
                    <a:pt x="57716" y="253374"/>
                  </a:lnTo>
                  <a:lnTo>
                    <a:pt x="27200" y="223028"/>
                  </a:lnTo>
                  <a:lnTo>
                    <a:pt x="7187" y="184538"/>
                  </a:lnTo>
                  <a:lnTo>
                    <a:pt x="0" y="140207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30195" y="4995672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69" h="280670">
                  <a:moveTo>
                    <a:pt x="0" y="140207"/>
                  </a:moveTo>
                  <a:lnTo>
                    <a:pt x="7144" y="95877"/>
                  </a:lnTo>
                  <a:lnTo>
                    <a:pt x="27041" y="57387"/>
                  </a:lnTo>
                  <a:lnTo>
                    <a:pt x="57387" y="27041"/>
                  </a:lnTo>
                  <a:lnTo>
                    <a:pt x="95877" y="7144"/>
                  </a:lnTo>
                  <a:lnTo>
                    <a:pt x="140208" y="0"/>
                  </a:lnTo>
                  <a:lnTo>
                    <a:pt x="184538" y="7144"/>
                  </a:lnTo>
                  <a:lnTo>
                    <a:pt x="223028" y="27041"/>
                  </a:lnTo>
                  <a:lnTo>
                    <a:pt x="253374" y="57387"/>
                  </a:lnTo>
                  <a:lnTo>
                    <a:pt x="273271" y="95877"/>
                  </a:lnTo>
                  <a:lnTo>
                    <a:pt x="280416" y="140207"/>
                  </a:lnTo>
                  <a:lnTo>
                    <a:pt x="273271" y="184538"/>
                  </a:lnTo>
                  <a:lnTo>
                    <a:pt x="253374" y="223028"/>
                  </a:lnTo>
                  <a:lnTo>
                    <a:pt x="223028" y="253374"/>
                  </a:lnTo>
                  <a:lnTo>
                    <a:pt x="184538" y="273271"/>
                  </a:lnTo>
                  <a:lnTo>
                    <a:pt x="140208" y="280415"/>
                  </a:lnTo>
                  <a:lnTo>
                    <a:pt x="95877" y="273271"/>
                  </a:lnTo>
                  <a:lnTo>
                    <a:pt x="57387" y="253374"/>
                  </a:lnTo>
                  <a:lnTo>
                    <a:pt x="27041" y="223028"/>
                  </a:lnTo>
                  <a:lnTo>
                    <a:pt x="7144" y="184538"/>
                  </a:lnTo>
                  <a:lnTo>
                    <a:pt x="0" y="140207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93263" y="5321808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5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33516" y="4986527"/>
              <a:ext cx="280670" cy="281940"/>
            </a:xfrm>
            <a:custGeom>
              <a:avLst/>
              <a:gdLst/>
              <a:ahLst/>
              <a:cxnLst/>
              <a:rect l="l" t="t" r="r" b="b"/>
              <a:pathLst>
                <a:path w="280670" h="281939">
                  <a:moveTo>
                    <a:pt x="140208" y="0"/>
                  </a:moveTo>
                  <a:lnTo>
                    <a:pt x="95877" y="7187"/>
                  </a:lnTo>
                  <a:lnTo>
                    <a:pt x="57387" y="27200"/>
                  </a:lnTo>
                  <a:lnTo>
                    <a:pt x="27041" y="57716"/>
                  </a:lnTo>
                  <a:lnTo>
                    <a:pt x="7144" y="96414"/>
                  </a:lnTo>
                  <a:lnTo>
                    <a:pt x="0" y="140970"/>
                  </a:lnTo>
                  <a:lnTo>
                    <a:pt x="7144" y="185525"/>
                  </a:lnTo>
                  <a:lnTo>
                    <a:pt x="27041" y="224223"/>
                  </a:lnTo>
                  <a:lnTo>
                    <a:pt x="57387" y="254739"/>
                  </a:lnTo>
                  <a:lnTo>
                    <a:pt x="95877" y="274752"/>
                  </a:lnTo>
                  <a:lnTo>
                    <a:pt x="140208" y="281940"/>
                  </a:lnTo>
                  <a:lnTo>
                    <a:pt x="184538" y="274752"/>
                  </a:lnTo>
                  <a:lnTo>
                    <a:pt x="223028" y="254739"/>
                  </a:lnTo>
                  <a:lnTo>
                    <a:pt x="253374" y="224223"/>
                  </a:lnTo>
                  <a:lnTo>
                    <a:pt x="273271" y="185525"/>
                  </a:lnTo>
                  <a:lnTo>
                    <a:pt x="280416" y="140970"/>
                  </a:lnTo>
                  <a:lnTo>
                    <a:pt x="273271" y="96414"/>
                  </a:lnTo>
                  <a:lnTo>
                    <a:pt x="253374" y="57716"/>
                  </a:lnTo>
                  <a:lnTo>
                    <a:pt x="223028" y="27200"/>
                  </a:lnTo>
                  <a:lnTo>
                    <a:pt x="184538" y="7187"/>
                  </a:lnTo>
                  <a:lnTo>
                    <a:pt x="14020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33516" y="4986527"/>
              <a:ext cx="280670" cy="281940"/>
            </a:xfrm>
            <a:custGeom>
              <a:avLst/>
              <a:gdLst/>
              <a:ahLst/>
              <a:cxnLst/>
              <a:rect l="l" t="t" r="r" b="b"/>
              <a:pathLst>
                <a:path w="280670" h="281939">
                  <a:moveTo>
                    <a:pt x="0" y="140970"/>
                  </a:moveTo>
                  <a:lnTo>
                    <a:pt x="7144" y="96414"/>
                  </a:lnTo>
                  <a:lnTo>
                    <a:pt x="27041" y="57716"/>
                  </a:lnTo>
                  <a:lnTo>
                    <a:pt x="57387" y="27200"/>
                  </a:lnTo>
                  <a:lnTo>
                    <a:pt x="95877" y="7187"/>
                  </a:lnTo>
                  <a:lnTo>
                    <a:pt x="140208" y="0"/>
                  </a:lnTo>
                  <a:lnTo>
                    <a:pt x="184538" y="7187"/>
                  </a:lnTo>
                  <a:lnTo>
                    <a:pt x="223028" y="27200"/>
                  </a:lnTo>
                  <a:lnTo>
                    <a:pt x="253374" y="57716"/>
                  </a:lnTo>
                  <a:lnTo>
                    <a:pt x="273271" y="96414"/>
                  </a:lnTo>
                  <a:lnTo>
                    <a:pt x="280416" y="140970"/>
                  </a:lnTo>
                  <a:lnTo>
                    <a:pt x="273271" y="185525"/>
                  </a:lnTo>
                  <a:lnTo>
                    <a:pt x="253374" y="224223"/>
                  </a:lnTo>
                  <a:lnTo>
                    <a:pt x="223028" y="254739"/>
                  </a:lnTo>
                  <a:lnTo>
                    <a:pt x="184538" y="274752"/>
                  </a:lnTo>
                  <a:lnTo>
                    <a:pt x="140208" y="281940"/>
                  </a:lnTo>
                  <a:lnTo>
                    <a:pt x="95877" y="274752"/>
                  </a:lnTo>
                  <a:lnTo>
                    <a:pt x="57387" y="254739"/>
                  </a:lnTo>
                  <a:lnTo>
                    <a:pt x="27041" y="224223"/>
                  </a:lnTo>
                  <a:lnTo>
                    <a:pt x="7144" y="185525"/>
                  </a:lnTo>
                  <a:lnTo>
                    <a:pt x="0" y="140970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89319" y="4940808"/>
              <a:ext cx="280670" cy="281940"/>
            </a:xfrm>
            <a:custGeom>
              <a:avLst/>
              <a:gdLst/>
              <a:ahLst/>
              <a:cxnLst/>
              <a:rect l="l" t="t" r="r" b="b"/>
              <a:pathLst>
                <a:path w="280670" h="281939">
                  <a:moveTo>
                    <a:pt x="0" y="140970"/>
                  </a:moveTo>
                  <a:lnTo>
                    <a:pt x="7144" y="96414"/>
                  </a:lnTo>
                  <a:lnTo>
                    <a:pt x="27041" y="57716"/>
                  </a:lnTo>
                  <a:lnTo>
                    <a:pt x="57387" y="27200"/>
                  </a:lnTo>
                  <a:lnTo>
                    <a:pt x="95877" y="7187"/>
                  </a:lnTo>
                  <a:lnTo>
                    <a:pt x="140207" y="0"/>
                  </a:lnTo>
                  <a:lnTo>
                    <a:pt x="184538" y="7187"/>
                  </a:lnTo>
                  <a:lnTo>
                    <a:pt x="223028" y="27200"/>
                  </a:lnTo>
                  <a:lnTo>
                    <a:pt x="253374" y="57716"/>
                  </a:lnTo>
                  <a:lnTo>
                    <a:pt x="273271" y="96414"/>
                  </a:lnTo>
                  <a:lnTo>
                    <a:pt x="280415" y="140970"/>
                  </a:lnTo>
                  <a:lnTo>
                    <a:pt x="273271" y="185525"/>
                  </a:lnTo>
                  <a:lnTo>
                    <a:pt x="253374" y="224223"/>
                  </a:lnTo>
                  <a:lnTo>
                    <a:pt x="223028" y="254739"/>
                  </a:lnTo>
                  <a:lnTo>
                    <a:pt x="184538" y="274752"/>
                  </a:lnTo>
                  <a:lnTo>
                    <a:pt x="140207" y="281940"/>
                  </a:lnTo>
                  <a:lnTo>
                    <a:pt x="95877" y="274752"/>
                  </a:lnTo>
                  <a:lnTo>
                    <a:pt x="57387" y="254739"/>
                  </a:lnTo>
                  <a:lnTo>
                    <a:pt x="27041" y="224223"/>
                  </a:lnTo>
                  <a:lnTo>
                    <a:pt x="7144" y="185525"/>
                  </a:lnTo>
                  <a:lnTo>
                    <a:pt x="0" y="140970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66104" y="5286755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6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183880" y="5017008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140208" y="0"/>
                  </a:moveTo>
                  <a:lnTo>
                    <a:pt x="95877" y="7144"/>
                  </a:lnTo>
                  <a:lnTo>
                    <a:pt x="57387" y="27041"/>
                  </a:lnTo>
                  <a:lnTo>
                    <a:pt x="27041" y="57387"/>
                  </a:lnTo>
                  <a:lnTo>
                    <a:pt x="7144" y="95877"/>
                  </a:lnTo>
                  <a:lnTo>
                    <a:pt x="0" y="140208"/>
                  </a:lnTo>
                  <a:lnTo>
                    <a:pt x="7144" y="184538"/>
                  </a:lnTo>
                  <a:lnTo>
                    <a:pt x="27041" y="223028"/>
                  </a:lnTo>
                  <a:lnTo>
                    <a:pt x="57387" y="253374"/>
                  </a:lnTo>
                  <a:lnTo>
                    <a:pt x="95877" y="273271"/>
                  </a:lnTo>
                  <a:lnTo>
                    <a:pt x="140208" y="280416"/>
                  </a:lnTo>
                  <a:lnTo>
                    <a:pt x="184538" y="273271"/>
                  </a:lnTo>
                  <a:lnTo>
                    <a:pt x="223028" y="253374"/>
                  </a:lnTo>
                  <a:lnTo>
                    <a:pt x="253374" y="223028"/>
                  </a:lnTo>
                  <a:lnTo>
                    <a:pt x="273271" y="184538"/>
                  </a:lnTo>
                  <a:lnTo>
                    <a:pt x="280416" y="140208"/>
                  </a:lnTo>
                  <a:lnTo>
                    <a:pt x="273271" y="95877"/>
                  </a:lnTo>
                  <a:lnTo>
                    <a:pt x="253374" y="57387"/>
                  </a:lnTo>
                  <a:lnTo>
                    <a:pt x="223028" y="27041"/>
                  </a:lnTo>
                  <a:lnTo>
                    <a:pt x="184538" y="7144"/>
                  </a:lnTo>
                  <a:lnTo>
                    <a:pt x="14020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183880" y="5017008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0" y="140208"/>
                  </a:moveTo>
                  <a:lnTo>
                    <a:pt x="7144" y="95877"/>
                  </a:lnTo>
                  <a:lnTo>
                    <a:pt x="27041" y="57387"/>
                  </a:lnTo>
                  <a:lnTo>
                    <a:pt x="57387" y="27041"/>
                  </a:lnTo>
                  <a:lnTo>
                    <a:pt x="95877" y="7144"/>
                  </a:lnTo>
                  <a:lnTo>
                    <a:pt x="140208" y="0"/>
                  </a:lnTo>
                  <a:lnTo>
                    <a:pt x="184538" y="7144"/>
                  </a:lnTo>
                  <a:lnTo>
                    <a:pt x="223028" y="27041"/>
                  </a:lnTo>
                  <a:lnTo>
                    <a:pt x="253374" y="57387"/>
                  </a:lnTo>
                  <a:lnTo>
                    <a:pt x="273271" y="95877"/>
                  </a:lnTo>
                  <a:lnTo>
                    <a:pt x="280416" y="140208"/>
                  </a:lnTo>
                  <a:lnTo>
                    <a:pt x="273271" y="184538"/>
                  </a:lnTo>
                  <a:lnTo>
                    <a:pt x="253374" y="223028"/>
                  </a:lnTo>
                  <a:lnTo>
                    <a:pt x="223028" y="253374"/>
                  </a:lnTo>
                  <a:lnTo>
                    <a:pt x="184538" y="273271"/>
                  </a:lnTo>
                  <a:lnTo>
                    <a:pt x="140208" y="280416"/>
                  </a:lnTo>
                  <a:lnTo>
                    <a:pt x="95877" y="273271"/>
                  </a:lnTo>
                  <a:lnTo>
                    <a:pt x="57387" y="253374"/>
                  </a:lnTo>
                  <a:lnTo>
                    <a:pt x="27041" y="223028"/>
                  </a:lnTo>
                  <a:lnTo>
                    <a:pt x="7144" y="184538"/>
                  </a:lnTo>
                  <a:lnTo>
                    <a:pt x="0" y="140208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139683" y="4971288"/>
              <a:ext cx="281940" cy="280670"/>
            </a:xfrm>
            <a:custGeom>
              <a:avLst/>
              <a:gdLst/>
              <a:ahLst/>
              <a:cxnLst/>
              <a:rect l="l" t="t" r="r" b="b"/>
              <a:pathLst>
                <a:path w="281940" h="280670">
                  <a:moveTo>
                    <a:pt x="0" y="140207"/>
                  </a:moveTo>
                  <a:lnTo>
                    <a:pt x="7187" y="95877"/>
                  </a:lnTo>
                  <a:lnTo>
                    <a:pt x="27200" y="57387"/>
                  </a:lnTo>
                  <a:lnTo>
                    <a:pt x="57716" y="27041"/>
                  </a:lnTo>
                  <a:lnTo>
                    <a:pt x="96414" y="7144"/>
                  </a:lnTo>
                  <a:lnTo>
                    <a:pt x="140970" y="0"/>
                  </a:lnTo>
                  <a:lnTo>
                    <a:pt x="185525" y="7144"/>
                  </a:lnTo>
                  <a:lnTo>
                    <a:pt x="224223" y="27041"/>
                  </a:lnTo>
                  <a:lnTo>
                    <a:pt x="254739" y="57387"/>
                  </a:lnTo>
                  <a:lnTo>
                    <a:pt x="274752" y="95877"/>
                  </a:lnTo>
                  <a:lnTo>
                    <a:pt x="281940" y="140207"/>
                  </a:lnTo>
                  <a:lnTo>
                    <a:pt x="274752" y="184538"/>
                  </a:lnTo>
                  <a:lnTo>
                    <a:pt x="254739" y="223028"/>
                  </a:lnTo>
                  <a:lnTo>
                    <a:pt x="224223" y="253374"/>
                  </a:lnTo>
                  <a:lnTo>
                    <a:pt x="185525" y="273271"/>
                  </a:lnTo>
                  <a:lnTo>
                    <a:pt x="140970" y="280416"/>
                  </a:lnTo>
                  <a:lnTo>
                    <a:pt x="96414" y="273271"/>
                  </a:lnTo>
                  <a:lnTo>
                    <a:pt x="57716" y="253374"/>
                  </a:lnTo>
                  <a:lnTo>
                    <a:pt x="27200" y="223028"/>
                  </a:lnTo>
                  <a:lnTo>
                    <a:pt x="7187" y="184538"/>
                  </a:lnTo>
                  <a:lnTo>
                    <a:pt x="0" y="140207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302751" y="5297424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5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244327" y="5021580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140207" y="0"/>
                  </a:moveTo>
                  <a:lnTo>
                    <a:pt x="95877" y="7144"/>
                  </a:lnTo>
                  <a:lnTo>
                    <a:pt x="57387" y="27041"/>
                  </a:lnTo>
                  <a:lnTo>
                    <a:pt x="27041" y="57387"/>
                  </a:lnTo>
                  <a:lnTo>
                    <a:pt x="7144" y="95877"/>
                  </a:lnTo>
                  <a:lnTo>
                    <a:pt x="0" y="140208"/>
                  </a:lnTo>
                  <a:lnTo>
                    <a:pt x="7144" y="184538"/>
                  </a:lnTo>
                  <a:lnTo>
                    <a:pt x="27041" y="223028"/>
                  </a:lnTo>
                  <a:lnTo>
                    <a:pt x="57387" y="253374"/>
                  </a:lnTo>
                  <a:lnTo>
                    <a:pt x="95877" y="273271"/>
                  </a:lnTo>
                  <a:lnTo>
                    <a:pt x="140207" y="280416"/>
                  </a:lnTo>
                  <a:lnTo>
                    <a:pt x="184538" y="273271"/>
                  </a:lnTo>
                  <a:lnTo>
                    <a:pt x="223028" y="253374"/>
                  </a:lnTo>
                  <a:lnTo>
                    <a:pt x="253374" y="223028"/>
                  </a:lnTo>
                  <a:lnTo>
                    <a:pt x="273271" y="184538"/>
                  </a:lnTo>
                  <a:lnTo>
                    <a:pt x="280416" y="140208"/>
                  </a:lnTo>
                  <a:lnTo>
                    <a:pt x="273271" y="95877"/>
                  </a:lnTo>
                  <a:lnTo>
                    <a:pt x="253374" y="57387"/>
                  </a:lnTo>
                  <a:lnTo>
                    <a:pt x="223028" y="27041"/>
                  </a:lnTo>
                  <a:lnTo>
                    <a:pt x="184538" y="7144"/>
                  </a:lnTo>
                  <a:lnTo>
                    <a:pt x="140207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244327" y="5021580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0" y="140208"/>
                  </a:moveTo>
                  <a:lnTo>
                    <a:pt x="7144" y="95877"/>
                  </a:lnTo>
                  <a:lnTo>
                    <a:pt x="27041" y="57387"/>
                  </a:lnTo>
                  <a:lnTo>
                    <a:pt x="57387" y="27041"/>
                  </a:lnTo>
                  <a:lnTo>
                    <a:pt x="95877" y="7144"/>
                  </a:lnTo>
                  <a:lnTo>
                    <a:pt x="140207" y="0"/>
                  </a:lnTo>
                  <a:lnTo>
                    <a:pt x="184538" y="7144"/>
                  </a:lnTo>
                  <a:lnTo>
                    <a:pt x="223028" y="27041"/>
                  </a:lnTo>
                  <a:lnTo>
                    <a:pt x="253374" y="57387"/>
                  </a:lnTo>
                  <a:lnTo>
                    <a:pt x="273271" y="95877"/>
                  </a:lnTo>
                  <a:lnTo>
                    <a:pt x="280416" y="140208"/>
                  </a:lnTo>
                  <a:lnTo>
                    <a:pt x="273271" y="184538"/>
                  </a:lnTo>
                  <a:lnTo>
                    <a:pt x="253374" y="223028"/>
                  </a:lnTo>
                  <a:lnTo>
                    <a:pt x="223028" y="253374"/>
                  </a:lnTo>
                  <a:lnTo>
                    <a:pt x="184538" y="273271"/>
                  </a:lnTo>
                  <a:lnTo>
                    <a:pt x="140207" y="280416"/>
                  </a:lnTo>
                  <a:lnTo>
                    <a:pt x="95877" y="273271"/>
                  </a:lnTo>
                  <a:lnTo>
                    <a:pt x="57387" y="253374"/>
                  </a:lnTo>
                  <a:lnTo>
                    <a:pt x="27041" y="223028"/>
                  </a:lnTo>
                  <a:lnTo>
                    <a:pt x="7144" y="184538"/>
                  </a:lnTo>
                  <a:lnTo>
                    <a:pt x="0" y="140208"/>
                  </a:lnTo>
                  <a:close/>
                </a:path>
              </a:pathLst>
            </a:custGeom>
            <a:ln w="12699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200131" y="4975860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70" h="280670">
                  <a:moveTo>
                    <a:pt x="0" y="140207"/>
                  </a:moveTo>
                  <a:lnTo>
                    <a:pt x="7144" y="95877"/>
                  </a:lnTo>
                  <a:lnTo>
                    <a:pt x="27041" y="57387"/>
                  </a:lnTo>
                  <a:lnTo>
                    <a:pt x="57387" y="27041"/>
                  </a:lnTo>
                  <a:lnTo>
                    <a:pt x="95877" y="7144"/>
                  </a:lnTo>
                  <a:lnTo>
                    <a:pt x="140208" y="0"/>
                  </a:lnTo>
                  <a:lnTo>
                    <a:pt x="184538" y="7144"/>
                  </a:lnTo>
                  <a:lnTo>
                    <a:pt x="223028" y="27041"/>
                  </a:lnTo>
                  <a:lnTo>
                    <a:pt x="253374" y="57387"/>
                  </a:lnTo>
                  <a:lnTo>
                    <a:pt x="273271" y="95877"/>
                  </a:lnTo>
                  <a:lnTo>
                    <a:pt x="280416" y="140207"/>
                  </a:lnTo>
                  <a:lnTo>
                    <a:pt x="273271" y="184538"/>
                  </a:lnTo>
                  <a:lnTo>
                    <a:pt x="253374" y="223028"/>
                  </a:lnTo>
                  <a:lnTo>
                    <a:pt x="223028" y="253374"/>
                  </a:lnTo>
                  <a:lnTo>
                    <a:pt x="184538" y="273271"/>
                  </a:lnTo>
                  <a:lnTo>
                    <a:pt x="140208" y="280415"/>
                  </a:lnTo>
                  <a:lnTo>
                    <a:pt x="95877" y="273271"/>
                  </a:lnTo>
                  <a:lnTo>
                    <a:pt x="57387" y="253374"/>
                  </a:lnTo>
                  <a:lnTo>
                    <a:pt x="27041" y="223028"/>
                  </a:lnTo>
                  <a:lnTo>
                    <a:pt x="7144" y="184538"/>
                  </a:lnTo>
                  <a:lnTo>
                    <a:pt x="0" y="140207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363200" y="5301996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5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47435" y="3927368"/>
              <a:ext cx="1016467" cy="1016467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11612" y="3950422"/>
              <a:ext cx="978407" cy="88653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63128" y="3982398"/>
              <a:ext cx="923286" cy="889744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20853" y="3904488"/>
              <a:ext cx="941660" cy="978407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110227" y="5067300"/>
              <a:ext cx="281940" cy="281940"/>
            </a:xfrm>
            <a:custGeom>
              <a:avLst/>
              <a:gdLst/>
              <a:ahLst/>
              <a:cxnLst/>
              <a:rect l="l" t="t" r="r" b="b"/>
              <a:pathLst>
                <a:path w="281939" h="281939">
                  <a:moveTo>
                    <a:pt x="140970" y="0"/>
                  </a:moveTo>
                  <a:lnTo>
                    <a:pt x="96414" y="7187"/>
                  </a:lnTo>
                  <a:lnTo>
                    <a:pt x="57716" y="27200"/>
                  </a:lnTo>
                  <a:lnTo>
                    <a:pt x="27200" y="57716"/>
                  </a:lnTo>
                  <a:lnTo>
                    <a:pt x="7187" y="96414"/>
                  </a:lnTo>
                  <a:lnTo>
                    <a:pt x="0" y="140969"/>
                  </a:lnTo>
                  <a:lnTo>
                    <a:pt x="7187" y="185525"/>
                  </a:lnTo>
                  <a:lnTo>
                    <a:pt x="27200" y="224223"/>
                  </a:lnTo>
                  <a:lnTo>
                    <a:pt x="57716" y="254739"/>
                  </a:lnTo>
                  <a:lnTo>
                    <a:pt x="96414" y="274752"/>
                  </a:lnTo>
                  <a:lnTo>
                    <a:pt x="140970" y="281940"/>
                  </a:lnTo>
                  <a:lnTo>
                    <a:pt x="185525" y="274752"/>
                  </a:lnTo>
                  <a:lnTo>
                    <a:pt x="224223" y="254739"/>
                  </a:lnTo>
                  <a:lnTo>
                    <a:pt x="254739" y="224223"/>
                  </a:lnTo>
                  <a:lnTo>
                    <a:pt x="274752" y="185525"/>
                  </a:lnTo>
                  <a:lnTo>
                    <a:pt x="281939" y="140969"/>
                  </a:lnTo>
                  <a:lnTo>
                    <a:pt x="274752" y="96414"/>
                  </a:lnTo>
                  <a:lnTo>
                    <a:pt x="254739" y="57716"/>
                  </a:lnTo>
                  <a:lnTo>
                    <a:pt x="224223" y="27200"/>
                  </a:lnTo>
                  <a:lnTo>
                    <a:pt x="185525" y="7187"/>
                  </a:lnTo>
                  <a:lnTo>
                    <a:pt x="14097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110227" y="5067300"/>
              <a:ext cx="281940" cy="281940"/>
            </a:xfrm>
            <a:custGeom>
              <a:avLst/>
              <a:gdLst/>
              <a:ahLst/>
              <a:cxnLst/>
              <a:rect l="l" t="t" r="r" b="b"/>
              <a:pathLst>
                <a:path w="281939" h="281939">
                  <a:moveTo>
                    <a:pt x="0" y="140969"/>
                  </a:moveTo>
                  <a:lnTo>
                    <a:pt x="7187" y="96414"/>
                  </a:lnTo>
                  <a:lnTo>
                    <a:pt x="27200" y="57716"/>
                  </a:lnTo>
                  <a:lnTo>
                    <a:pt x="57716" y="27200"/>
                  </a:lnTo>
                  <a:lnTo>
                    <a:pt x="96414" y="7187"/>
                  </a:lnTo>
                  <a:lnTo>
                    <a:pt x="140970" y="0"/>
                  </a:lnTo>
                  <a:lnTo>
                    <a:pt x="185525" y="7187"/>
                  </a:lnTo>
                  <a:lnTo>
                    <a:pt x="224223" y="27200"/>
                  </a:lnTo>
                  <a:lnTo>
                    <a:pt x="254739" y="57716"/>
                  </a:lnTo>
                  <a:lnTo>
                    <a:pt x="274752" y="96414"/>
                  </a:lnTo>
                  <a:lnTo>
                    <a:pt x="281939" y="140969"/>
                  </a:lnTo>
                  <a:lnTo>
                    <a:pt x="274752" y="185525"/>
                  </a:lnTo>
                  <a:lnTo>
                    <a:pt x="254739" y="224223"/>
                  </a:lnTo>
                  <a:lnTo>
                    <a:pt x="224223" y="254739"/>
                  </a:lnTo>
                  <a:lnTo>
                    <a:pt x="185525" y="274752"/>
                  </a:lnTo>
                  <a:lnTo>
                    <a:pt x="140970" y="281940"/>
                  </a:lnTo>
                  <a:lnTo>
                    <a:pt x="96414" y="274752"/>
                  </a:lnTo>
                  <a:lnTo>
                    <a:pt x="57716" y="254739"/>
                  </a:lnTo>
                  <a:lnTo>
                    <a:pt x="27200" y="224223"/>
                  </a:lnTo>
                  <a:lnTo>
                    <a:pt x="7187" y="185525"/>
                  </a:lnTo>
                  <a:lnTo>
                    <a:pt x="0" y="140969"/>
                  </a:lnTo>
                  <a:close/>
                </a:path>
              </a:pathLst>
            </a:custGeom>
            <a:ln w="12700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067555" y="5021580"/>
              <a:ext cx="280670" cy="281940"/>
            </a:xfrm>
            <a:custGeom>
              <a:avLst/>
              <a:gdLst/>
              <a:ahLst/>
              <a:cxnLst/>
              <a:rect l="l" t="t" r="r" b="b"/>
              <a:pathLst>
                <a:path w="280670" h="281939">
                  <a:moveTo>
                    <a:pt x="0" y="140970"/>
                  </a:moveTo>
                  <a:lnTo>
                    <a:pt x="7144" y="96414"/>
                  </a:lnTo>
                  <a:lnTo>
                    <a:pt x="27041" y="57716"/>
                  </a:lnTo>
                  <a:lnTo>
                    <a:pt x="57387" y="27200"/>
                  </a:lnTo>
                  <a:lnTo>
                    <a:pt x="95877" y="7187"/>
                  </a:lnTo>
                  <a:lnTo>
                    <a:pt x="140208" y="0"/>
                  </a:lnTo>
                  <a:lnTo>
                    <a:pt x="184538" y="7187"/>
                  </a:lnTo>
                  <a:lnTo>
                    <a:pt x="223028" y="27200"/>
                  </a:lnTo>
                  <a:lnTo>
                    <a:pt x="253374" y="57716"/>
                  </a:lnTo>
                  <a:lnTo>
                    <a:pt x="273271" y="96414"/>
                  </a:lnTo>
                  <a:lnTo>
                    <a:pt x="280416" y="140970"/>
                  </a:lnTo>
                  <a:lnTo>
                    <a:pt x="273271" y="185525"/>
                  </a:lnTo>
                  <a:lnTo>
                    <a:pt x="253374" y="224223"/>
                  </a:lnTo>
                  <a:lnTo>
                    <a:pt x="223028" y="254739"/>
                  </a:lnTo>
                  <a:lnTo>
                    <a:pt x="184538" y="274752"/>
                  </a:lnTo>
                  <a:lnTo>
                    <a:pt x="140208" y="281940"/>
                  </a:lnTo>
                  <a:lnTo>
                    <a:pt x="95877" y="274752"/>
                  </a:lnTo>
                  <a:lnTo>
                    <a:pt x="57387" y="254739"/>
                  </a:lnTo>
                  <a:lnTo>
                    <a:pt x="27041" y="224223"/>
                  </a:lnTo>
                  <a:lnTo>
                    <a:pt x="7144" y="185525"/>
                  </a:lnTo>
                  <a:lnTo>
                    <a:pt x="0" y="140970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230623" y="5347716"/>
              <a:ext cx="0" cy="330200"/>
            </a:xfrm>
            <a:custGeom>
              <a:avLst/>
              <a:gdLst/>
              <a:ahLst/>
              <a:cxnLst/>
              <a:rect l="l" t="t" r="r" b="b"/>
              <a:pathLst>
                <a:path h="330200">
                  <a:moveTo>
                    <a:pt x="0" y="0"/>
                  </a:moveTo>
                  <a:lnTo>
                    <a:pt x="0" y="329946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94348" y="3904488"/>
              <a:ext cx="978407" cy="978407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2625344" y="5478881"/>
            <a:ext cx="113792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Разработка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экспертиза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оценочных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материалов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349746" y="5562701"/>
            <a:ext cx="1758314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Разработка,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актуализация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администрирование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цифровой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системы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607932" y="5469432"/>
            <a:ext cx="159956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15" dirty="0">
                <a:latin typeface="Times New Roman"/>
                <a:cs typeface="Times New Roman"/>
              </a:rPr>
              <a:t>Обучение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85" dirty="0">
                <a:latin typeface="Times New Roman"/>
                <a:cs typeface="Times New Roman"/>
              </a:rPr>
              <a:t>к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н</a:t>
            </a:r>
            <a:r>
              <a:rPr sz="1600" spc="-35" dirty="0">
                <a:latin typeface="Times New Roman"/>
                <a:cs typeface="Times New Roman"/>
              </a:rPr>
              <a:t>с</a:t>
            </a:r>
            <a:r>
              <a:rPr sz="1600" spc="-85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л</a:t>
            </a:r>
            <a:r>
              <a:rPr sz="1600" spc="-70" dirty="0">
                <a:latin typeface="Times New Roman"/>
                <a:cs typeface="Times New Roman"/>
              </a:rPr>
              <a:t>ь</a:t>
            </a:r>
            <a:r>
              <a:rPr sz="1600" spc="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ационн</a:t>
            </a:r>
            <a:r>
              <a:rPr sz="1600" spc="20" dirty="0">
                <a:latin typeface="Times New Roman"/>
                <a:cs typeface="Times New Roman"/>
              </a:rPr>
              <a:t>о</a:t>
            </a:r>
            <a:r>
              <a:rPr sz="1600" spc="-5" dirty="0">
                <a:latin typeface="Times New Roman"/>
                <a:cs typeface="Times New Roman"/>
              </a:rPr>
              <a:t>е  </a:t>
            </a:r>
            <a:r>
              <a:rPr sz="1600" spc="-10" dirty="0">
                <a:latin typeface="Times New Roman"/>
                <a:cs typeface="Times New Roman"/>
              </a:rPr>
              <a:t>сопровождение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экспертов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ДЭ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442829" y="5478881"/>
            <a:ext cx="135382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Анализ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результатов 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проведения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ДЭ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41" name="object 4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74911" y="4032856"/>
            <a:ext cx="940037" cy="793299"/>
          </a:xfrm>
          <a:prstGeom prst="rect">
            <a:avLst/>
          </a:prstGeom>
        </p:spPr>
      </p:pic>
      <p:grpSp>
        <p:nvGrpSpPr>
          <p:cNvPr id="42" name="object 42"/>
          <p:cNvGrpSpPr/>
          <p:nvPr/>
        </p:nvGrpSpPr>
        <p:grpSpPr>
          <a:xfrm>
            <a:off x="802894" y="600201"/>
            <a:ext cx="10642600" cy="1313180"/>
            <a:chOff x="802894" y="600201"/>
            <a:chExt cx="10642600" cy="1313180"/>
          </a:xfrm>
        </p:grpSpPr>
        <p:sp>
          <p:nvSpPr>
            <p:cNvPr id="43" name="object 43"/>
            <p:cNvSpPr/>
            <p:nvPr/>
          </p:nvSpPr>
          <p:spPr>
            <a:xfrm>
              <a:off x="809244" y="606551"/>
              <a:ext cx="10629900" cy="1300480"/>
            </a:xfrm>
            <a:custGeom>
              <a:avLst/>
              <a:gdLst/>
              <a:ahLst/>
              <a:cxnLst/>
              <a:rect l="l" t="t" r="r" b="b"/>
              <a:pathLst>
                <a:path w="10629900" h="1300480">
                  <a:moveTo>
                    <a:pt x="10314305" y="0"/>
                  </a:moveTo>
                  <a:lnTo>
                    <a:pt x="315531" y="0"/>
                  </a:lnTo>
                  <a:lnTo>
                    <a:pt x="268906" y="3420"/>
                  </a:lnTo>
                  <a:lnTo>
                    <a:pt x="224404" y="13356"/>
                  </a:lnTo>
                  <a:lnTo>
                    <a:pt x="182514" y="29320"/>
                  </a:lnTo>
                  <a:lnTo>
                    <a:pt x="143724" y="50825"/>
                  </a:lnTo>
                  <a:lnTo>
                    <a:pt x="108522" y="77385"/>
                  </a:lnTo>
                  <a:lnTo>
                    <a:pt x="77396" y="108512"/>
                  </a:lnTo>
                  <a:lnTo>
                    <a:pt x="50835" y="143718"/>
                  </a:lnTo>
                  <a:lnTo>
                    <a:pt x="29327" y="182516"/>
                  </a:lnTo>
                  <a:lnTo>
                    <a:pt x="13359" y="224420"/>
                  </a:lnTo>
                  <a:lnTo>
                    <a:pt x="3421" y="268942"/>
                  </a:lnTo>
                  <a:lnTo>
                    <a:pt x="0" y="315595"/>
                  </a:lnTo>
                  <a:lnTo>
                    <a:pt x="0" y="984376"/>
                  </a:lnTo>
                  <a:lnTo>
                    <a:pt x="3421" y="1031029"/>
                  </a:lnTo>
                  <a:lnTo>
                    <a:pt x="13359" y="1075551"/>
                  </a:lnTo>
                  <a:lnTo>
                    <a:pt x="29327" y="1117455"/>
                  </a:lnTo>
                  <a:lnTo>
                    <a:pt x="50835" y="1156253"/>
                  </a:lnTo>
                  <a:lnTo>
                    <a:pt x="77396" y="1191459"/>
                  </a:lnTo>
                  <a:lnTo>
                    <a:pt x="108522" y="1222586"/>
                  </a:lnTo>
                  <a:lnTo>
                    <a:pt x="143724" y="1249146"/>
                  </a:lnTo>
                  <a:lnTo>
                    <a:pt x="182514" y="1270651"/>
                  </a:lnTo>
                  <a:lnTo>
                    <a:pt x="224404" y="1286615"/>
                  </a:lnTo>
                  <a:lnTo>
                    <a:pt x="268906" y="1296551"/>
                  </a:lnTo>
                  <a:lnTo>
                    <a:pt x="315531" y="1299972"/>
                  </a:lnTo>
                  <a:lnTo>
                    <a:pt x="10314305" y="1299972"/>
                  </a:lnTo>
                  <a:lnTo>
                    <a:pt x="10360957" y="1296551"/>
                  </a:lnTo>
                  <a:lnTo>
                    <a:pt x="10405479" y="1286615"/>
                  </a:lnTo>
                  <a:lnTo>
                    <a:pt x="10447383" y="1270651"/>
                  </a:lnTo>
                  <a:lnTo>
                    <a:pt x="10486181" y="1249146"/>
                  </a:lnTo>
                  <a:lnTo>
                    <a:pt x="10521387" y="1222586"/>
                  </a:lnTo>
                  <a:lnTo>
                    <a:pt x="10552514" y="1191459"/>
                  </a:lnTo>
                  <a:lnTo>
                    <a:pt x="10579074" y="1156253"/>
                  </a:lnTo>
                  <a:lnTo>
                    <a:pt x="10600579" y="1117455"/>
                  </a:lnTo>
                  <a:lnTo>
                    <a:pt x="10616543" y="1075551"/>
                  </a:lnTo>
                  <a:lnTo>
                    <a:pt x="10626479" y="1031029"/>
                  </a:lnTo>
                  <a:lnTo>
                    <a:pt x="10629900" y="984376"/>
                  </a:lnTo>
                  <a:lnTo>
                    <a:pt x="10629900" y="315595"/>
                  </a:lnTo>
                  <a:lnTo>
                    <a:pt x="10626479" y="268942"/>
                  </a:lnTo>
                  <a:lnTo>
                    <a:pt x="10616543" y="224420"/>
                  </a:lnTo>
                  <a:lnTo>
                    <a:pt x="10600579" y="182516"/>
                  </a:lnTo>
                  <a:lnTo>
                    <a:pt x="10579074" y="143718"/>
                  </a:lnTo>
                  <a:lnTo>
                    <a:pt x="10552514" y="108512"/>
                  </a:lnTo>
                  <a:lnTo>
                    <a:pt x="10521387" y="77385"/>
                  </a:lnTo>
                  <a:lnTo>
                    <a:pt x="10486181" y="50825"/>
                  </a:lnTo>
                  <a:lnTo>
                    <a:pt x="10447383" y="29320"/>
                  </a:lnTo>
                  <a:lnTo>
                    <a:pt x="10405479" y="13356"/>
                  </a:lnTo>
                  <a:lnTo>
                    <a:pt x="10360957" y="3420"/>
                  </a:lnTo>
                  <a:lnTo>
                    <a:pt x="10314305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09244" y="606551"/>
              <a:ext cx="10629900" cy="1300480"/>
            </a:xfrm>
            <a:custGeom>
              <a:avLst/>
              <a:gdLst/>
              <a:ahLst/>
              <a:cxnLst/>
              <a:rect l="l" t="t" r="r" b="b"/>
              <a:pathLst>
                <a:path w="10629900" h="1300480">
                  <a:moveTo>
                    <a:pt x="0" y="315595"/>
                  </a:moveTo>
                  <a:lnTo>
                    <a:pt x="3421" y="268942"/>
                  </a:lnTo>
                  <a:lnTo>
                    <a:pt x="13359" y="224420"/>
                  </a:lnTo>
                  <a:lnTo>
                    <a:pt x="29327" y="182516"/>
                  </a:lnTo>
                  <a:lnTo>
                    <a:pt x="50835" y="143718"/>
                  </a:lnTo>
                  <a:lnTo>
                    <a:pt x="77396" y="108512"/>
                  </a:lnTo>
                  <a:lnTo>
                    <a:pt x="108522" y="77385"/>
                  </a:lnTo>
                  <a:lnTo>
                    <a:pt x="143724" y="50825"/>
                  </a:lnTo>
                  <a:lnTo>
                    <a:pt x="182514" y="29320"/>
                  </a:lnTo>
                  <a:lnTo>
                    <a:pt x="224404" y="13356"/>
                  </a:lnTo>
                  <a:lnTo>
                    <a:pt x="268906" y="3420"/>
                  </a:lnTo>
                  <a:lnTo>
                    <a:pt x="315531" y="0"/>
                  </a:lnTo>
                  <a:lnTo>
                    <a:pt x="10314305" y="0"/>
                  </a:lnTo>
                  <a:lnTo>
                    <a:pt x="10360957" y="3420"/>
                  </a:lnTo>
                  <a:lnTo>
                    <a:pt x="10405479" y="13356"/>
                  </a:lnTo>
                  <a:lnTo>
                    <a:pt x="10447383" y="29320"/>
                  </a:lnTo>
                  <a:lnTo>
                    <a:pt x="10486181" y="50825"/>
                  </a:lnTo>
                  <a:lnTo>
                    <a:pt x="10521387" y="77385"/>
                  </a:lnTo>
                  <a:lnTo>
                    <a:pt x="10552514" y="108512"/>
                  </a:lnTo>
                  <a:lnTo>
                    <a:pt x="10579074" y="143718"/>
                  </a:lnTo>
                  <a:lnTo>
                    <a:pt x="10600579" y="182516"/>
                  </a:lnTo>
                  <a:lnTo>
                    <a:pt x="10616543" y="224420"/>
                  </a:lnTo>
                  <a:lnTo>
                    <a:pt x="10626479" y="268942"/>
                  </a:lnTo>
                  <a:lnTo>
                    <a:pt x="10629900" y="315595"/>
                  </a:lnTo>
                  <a:lnTo>
                    <a:pt x="10629900" y="984376"/>
                  </a:lnTo>
                  <a:lnTo>
                    <a:pt x="10626479" y="1031029"/>
                  </a:lnTo>
                  <a:lnTo>
                    <a:pt x="10616543" y="1075551"/>
                  </a:lnTo>
                  <a:lnTo>
                    <a:pt x="10600579" y="1117455"/>
                  </a:lnTo>
                  <a:lnTo>
                    <a:pt x="10579074" y="1156253"/>
                  </a:lnTo>
                  <a:lnTo>
                    <a:pt x="10552514" y="1191459"/>
                  </a:lnTo>
                  <a:lnTo>
                    <a:pt x="10521387" y="1222586"/>
                  </a:lnTo>
                  <a:lnTo>
                    <a:pt x="10486181" y="1249146"/>
                  </a:lnTo>
                  <a:lnTo>
                    <a:pt x="10447383" y="1270651"/>
                  </a:lnTo>
                  <a:lnTo>
                    <a:pt x="10405479" y="1286615"/>
                  </a:lnTo>
                  <a:lnTo>
                    <a:pt x="10360957" y="1296551"/>
                  </a:lnTo>
                  <a:lnTo>
                    <a:pt x="10314305" y="1299972"/>
                  </a:lnTo>
                  <a:lnTo>
                    <a:pt x="315531" y="1299972"/>
                  </a:lnTo>
                  <a:lnTo>
                    <a:pt x="268906" y="1296551"/>
                  </a:lnTo>
                  <a:lnTo>
                    <a:pt x="224404" y="1286615"/>
                  </a:lnTo>
                  <a:lnTo>
                    <a:pt x="182514" y="1270651"/>
                  </a:lnTo>
                  <a:lnTo>
                    <a:pt x="143724" y="1249146"/>
                  </a:lnTo>
                  <a:lnTo>
                    <a:pt x="108522" y="1222586"/>
                  </a:lnTo>
                  <a:lnTo>
                    <a:pt x="77396" y="1191459"/>
                  </a:lnTo>
                  <a:lnTo>
                    <a:pt x="50835" y="1156253"/>
                  </a:lnTo>
                  <a:lnTo>
                    <a:pt x="29327" y="1117455"/>
                  </a:lnTo>
                  <a:lnTo>
                    <a:pt x="13359" y="1075551"/>
                  </a:lnTo>
                  <a:lnTo>
                    <a:pt x="3421" y="1031029"/>
                  </a:lnTo>
                  <a:lnTo>
                    <a:pt x="0" y="984376"/>
                  </a:lnTo>
                  <a:lnTo>
                    <a:pt x="0" y="315595"/>
                  </a:lnTo>
                  <a:close/>
                </a:path>
              </a:pathLst>
            </a:custGeom>
            <a:ln w="12699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1488186" y="654558"/>
            <a:ext cx="9388475" cy="1129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1F3863"/>
                </a:solidFill>
                <a:latin typeface="Times New Roman"/>
                <a:cs typeface="Times New Roman"/>
              </a:rPr>
              <a:t>ИНСТИТУТ</a:t>
            </a:r>
            <a:r>
              <a:rPr sz="2200" spc="3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rgbClr val="1F3863"/>
                </a:solidFill>
                <a:latin typeface="Times New Roman"/>
                <a:cs typeface="Times New Roman"/>
              </a:rPr>
              <a:t>РАЗВИТИЯ</a:t>
            </a:r>
            <a:r>
              <a:rPr sz="2200" spc="1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1F3863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2200" spc="5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rgbClr val="1F3863"/>
                </a:solidFill>
                <a:latin typeface="Times New Roman"/>
                <a:cs typeface="Times New Roman"/>
              </a:rPr>
              <a:t>ОБРАЗОВАНИЯ</a:t>
            </a:r>
            <a:endParaRPr sz="2200">
              <a:latin typeface="Times New Roman"/>
              <a:cs typeface="Times New Roman"/>
            </a:endParaRPr>
          </a:p>
          <a:p>
            <a:pPr marL="12065" marR="5080" algn="ctr">
              <a:lnSpc>
                <a:spcPts val="2110"/>
              </a:lnSpc>
              <a:spcBef>
                <a:spcPts val="1895"/>
              </a:spcBef>
            </a:pPr>
            <a:r>
              <a:rPr sz="1800" spc="-5" dirty="0">
                <a:latin typeface="Times New Roman"/>
                <a:cs typeface="Times New Roman"/>
              </a:rPr>
              <a:t>организация,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обеспечивающая </a:t>
            </a:r>
            <a:r>
              <a:rPr sz="1800" spc="-10" dirty="0">
                <a:latin typeface="Times New Roman"/>
                <a:cs typeface="Times New Roman"/>
              </a:rPr>
              <a:t>проведение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ГИА</a:t>
            </a:r>
            <a:r>
              <a:rPr sz="1800" dirty="0">
                <a:latin typeface="Times New Roman"/>
                <a:cs typeface="Times New Roman"/>
              </a:rPr>
              <a:t> 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форме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демонстрационного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экзамена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(2022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рамках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Профессионалитета,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 2023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 </a:t>
            </a:r>
            <a:r>
              <a:rPr sz="1800" dirty="0">
                <a:latin typeface="Times New Roman"/>
                <a:cs typeface="Times New Roman"/>
              </a:rPr>
              <a:t>всей системе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СПО)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362703" y="5506008"/>
            <a:ext cx="159702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6957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Размещение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оценочных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ме</a:t>
            </a:r>
            <a:r>
              <a:rPr sz="1600" spc="-35" dirty="0">
                <a:latin typeface="Times New Roman"/>
                <a:cs typeface="Times New Roman"/>
              </a:rPr>
              <a:t>т</a:t>
            </a:r>
            <a:r>
              <a:rPr sz="1600" spc="-50" dirty="0">
                <a:latin typeface="Times New Roman"/>
                <a:cs typeface="Times New Roman"/>
              </a:rPr>
              <a:t>о</a:t>
            </a:r>
            <a:r>
              <a:rPr sz="1600" spc="-5" dirty="0">
                <a:latin typeface="Times New Roman"/>
                <a:cs typeface="Times New Roman"/>
              </a:rPr>
              <a:t>дич</a:t>
            </a:r>
            <a:r>
              <a:rPr sz="1600" spc="3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ских  </a:t>
            </a:r>
            <a:r>
              <a:rPr sz="1600" spc="-10" dirty="0">
                <a:latin typeface="Times New Roman"/>
                <a:cs typeface="Times New Roman"/>
              </a:rPr>
              <a:t>материалов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Times New Roman"/>
                <a:cs typeface="Times New Roman"/>
              </a:rPr>
              <a:t>открытом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доступе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314325" y="2018093"/>
            <a:ext cx="11892280" cy="1686560"/>
            <a:chOff x="314325" y="2018093"/>
            <a:chExt cx="11892280" cy="1686560"/>
          </a:xfrm>
        </p:grpSpPr>
        <p:pic>
          <p:nvPicPr>
            <p:cNvPr id="48" name="object 4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1975" y="2142004"/>
              <a:ext cx="5048250" cy="1448138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328612" y="2032380"/>
              <a:ext cx="5553075" cy="1657985"/>
            </a:xfrm>
            <a:custGeom>
              <a:avLst/>
              <a:gdLst/>
              <a:ahLst/>
              <a:cxnLst/>
              <a:rect l="l" t="t" r="r" b="b"/>
              <a:pathLst>
                <a:path w="5553075" h="1657985">
                  <a:moveTo>
                    <a:pt x="0" y="1657731"/>
                  </a:moveTo>
                  <a:lnTo>
                    <a:pt x="5553075" y="1657731"/>
                  </a:lnTo>
                  <a:lnTo>
                    <a:pt x="5553075" y="0"/>
                  </a:lnTo>
                  <a:lnTo>
                    <a:pt x="0" y="0"/>
                  </a:lnTo>
                  <a:lnTo>
                    <a:pt x="0" y="1657731"/>
                  </a:lnTo>
                  <a:close/>
                </a:path>
              </a:pathLst>
            </a:custGeom>
            <a:ln w="28575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920740" y="2769107"/>
              <a:ext cx="393700" cy="208915"/>
            </a:xfrm>
            <a:custGeom>
              <a:avLst/>
              <a:gdLst/>
              <a:ahLst/>
              <a:cxnLst/>
              <a:rect l="l" t="t" r="r" b="b"/>
              <a:pathLst>
                <a:path w="393700" h="208914">
                  <a:moveTo>
                    <a:pt x="288798" y="0"/>
                  </a:moveTo>
                  <a:lnTo>
                    <a:pt x="288798" y="52196"/>
                  </a:lnTo>
                  <a:lnTo>
                    <a:pt x="0" y="52196"/>
                  </a:lnTo>
                  <a:lnTo>
                    <a:pt x="0" y="156590"/>
                  </a:lnTo>
                  <a:lnTo>
                    <a:pt x="288798" y="156590"/>
                  </a:lnTo>
                  <a:lnTo>
                    <a:pt x="288798" y="208787"/>
                  </a:lnTo>
                  <a:lnTo>
                    <a:pt x="393192" y="104393"/>
                  </a:lnTo>
                  <a:lnTo>
                    <a:pt x="288798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920740" y="2769107"/>
              <a:ext cx="393700" cy="208915"/>
            </a:xfrm>
            <a:custGeom>
              <a:avLst/>
              <a:gdLst/>
              <a:ahLst/>
              <a:cxnLst/>
              <a:rect l="l" t="t" r="r" b="b"/>
              <a:pathLst>
                <a:path w="393700" h="208914">
                  <a:moveTo>
                    <a:pt x="0" y="52196"/>
                  </a:moveTo>
                  <a:lnTo>
                    <a:pt x="288798" y="52196"/>
                  </a:lnTo>
                  <a:lnTo>
                    <a:pt x="288798" y="0"/>
                  </a:lnTo>
                  <a:lnTo>
                    <a:pt x="393192" y="104393"/>
                  </a:lnTo>
                  <a:lnTo>
                    <a:pt x="288798" y="208787"/>
                  </a:lnTo>
                  <a:lnTo>
                    <a:pt x="288798" y="156590"/>
                  </a:lnTo>
                  <a:lnTo>
                    <a:pt x="0" y="156590"/>
                  </a:lnTo>
                  <a:lnTo>
                    <a:pt x="0" y="5219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13932" y="2343911"/>
              <a:ext cx="5867400" cy="1130808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6299708" y="2329560"/>
              <a:ext cx="5892800" cy="1159510"/>
            </a:xfrm>
            <a:custGeom>
              <a:avLst/>
              <a:gdLst/>
              <a:ahLst/>
              <a:cxnLst/>
              <a:rect l="l" t="t" r="r" b="b"/>
              <a:pathLst>
                <a:path w="5892800" h="1159510">
                  <a:moveTo>
                    <a:pt x="0" y="1159383"/>
                  </a:moveTo>
                  <a:lnTo>
                    <a:pt x="5892292" y="1159383"/>
                  </a:lnTo>
                </a:path>
                <a:path w="5892800" h="1159510">
                  <a:moveTo>
                    <a:pt x="5892292" y="0"/>
                  </a:moveTo>
                  <a:lnTo>
                    <a:pt x="0" y="0"/>
                  </a:lnTo>
                  <a:lnTo>
                    <a:pt x="0" y="1159383"/>
                  </a:lnTo>
                </a:path>
              </a:pathLst>
            </a:custGeom>
            <a:ln w="28575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1303</Words>
  <Application>Microsoft Office PowerPoint</Application>
  <PresentationFormat>Произвольный</PresentationFormat>
  <Paragraphs>202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ОСОБЕННОСТИ НОВОГО ПОРЯДКА ПРОВЕДЕНИЯ ГИА ПО ОБРАЗОВАТЕЛЬНЫМ ПРОГРАММАМ СПО</vt:lpstr>
      <vt:lpstr>ДЕМОНСТРАЦИОННЫЙ ЭКЗАМЕН</vt:lpstr>
      <vt:lpstr>Слайд 3</vt:lpstr>
      <vt:lpstr>ФОРМЫ ГОСУДАРСТВЕННОЙ ИТОГОВОЙ АТТЕСТАЦИИ</vt:lpstr>
      <vt:lpstr>НОВЫЕ ПОНЯТИЯ, ВВОДИМЫЕ ПРИКАЗОМ № 800</vt:lpstr>
      <vt:lpstr>УРОВНИ ДЕМОНСТРАЦИОННОГО ЭКЗАМЕНА</vt:lpstr>
      <vt:lpstr>ОСОБЕННОСТИ НОВОГО ПОРЯДКА: СТРУКТУРА ГЭК ПРИ ПРОВЕДЕНИИ ГИА В ФОРМЕ ДЕМОНСТРАЦИОННОГО ЭКЗАМЕНА</vt:lpstr>
      <vt:lpstr>ЭКСПЕРТЫ</vt:lpstr>
      <vt:lpstr>ФЕДЕРАЛЬНЫЙ ОПЕРАТОР</vt:lpstr>
      <vt:lpstr>РЕЗУЛЬТАТЫ ДЛЯ СИСТЕМЫ СПО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ДЕМОНСТРАЦИОННЫЙ ЭКЗАМЕН  КАК ЭФФЕКТИВНАЯ ФОРМА  ОРГАНИЗАЦИИ ПРОЦЕДУРЫ АТТЕСТАЦИИ  В ОБРАЗОВАТЕЛЬНОМ ПРОЦЕССЕ</dc:title>
  <dc:creator>User</dc:creator>
  <cp:lastModifiedBy>ВСХТ</cp:lastModifiedBy>
  <cp:revision>2</cp:revision>
  <dcterms:created xsi:type="dcterms:W3CDTF">2022-12-13T06:53:44Z</dcterms:created>
  <dcterms:modified xsi:type="dcterms:W3CDTF">2022-12-23T06:12:27Z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2022-11-28T00:00:00Z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2022-12-13T00:00:00Z</vt:filetime>
  </property>
</Properties>
</file>